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318" r:id="rId3"/>
    <p:sldId id="321" r:id="rId4"/>
    <p:sldId id="322" r:id="rId5"/>
    <p:sldId id="323" r:id="rId6"/>
    <p:sldId id="346" r:id="rId7"/>
    <p:sldId id="345" r:id="rId8"/>
    <p:sldId id="308" r:id="rId9"/>
    <p:sldId id="309" r:id="rId10"/>
    <p:sldId id="363" r:id="rId11"/>
    <p:sldId id="353" r:id="rId12"/>
    <p:sldId id="350" r:id="rId13"/>
    <p:sldId id="355" r:id="rId14"/>
    <p:sldId id="356" r:id="rId15"/>
    <p:sldId id="351" r:id="rId16"/>
    <p:sldId id="354" r:id="rId17"/>
    <p:sldId id="324" r:id="rId18"/>
    <p:sldId id="365" r:id="rId19"/>
    <p:sldId id="364" r:id="rId20"/>
    <p:sldId id="320" r:id="rId21"/>
    <p:sldId id="367" r:id="rId22"/>
    <p:sldId id="373" r:id="rId23"/>
    <p:sldId id="371" r:id="rId24"/>
    <p:sldId id="325" r:id="rId25"/>
    <p:sldId id="366" r:id="rId26"/>
    <p:sldId id="358" r:id="rId27"/>
    <p:sldId id="368" r:id="rId28"/>
    <p:sldId id="369" r:id="rId29"/>
    <p:sldId id="359" r:id="rId30"/>
    <p:sldId id="370" r:id="rId3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1" d="100"/>
          <a:sy n="101" d="100"/>
        </p:scale>
        <p:origin x="87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343051-675B-4CDD-BF51-FB765C676F4C}" type="doc">
      <dgm:prSet loTypeId="urn:microsoft.com/office/officeart/2005/8/layout/radial3" loCatId="cycle" qsTypeId="urn:microsoft.com/office/officeart/2005/8/quickstyle/3d3" qsCatId="3D" csTypeId="urn:microsoft.com/office/officeart/2005/8/colors/accent2_1" csCatId="accent2" phldr="0"/>
      <dgm:spPr/>
      <dgm:t>
        <a:bodyPr/>
        <a:lstStyle/>
        <a:p>
          <a:endParaRPr lang="en-US"/>
        </a:p>
      </dgm:t>
    </dgm:pt>
    <dgm:pt modelId="{3FD71E42-767F-40B2-BE93-ECB21FD23B04}">
      <dgm:prSet phldrT="[Text]" phldr="1"/>
      <dgm:spPr/>
      <dgm:t>
        <a:bodyPr/>
        <a:lstStyle/>
        <a:p>
          <a:endParaRPr lang="en-US" dirty="0"/>
        </a:p>
      </dgm:t>
    </dgm:pt>
    <dgm:pt modelId="{423DFC7E-FCAB-4312-995E-8A87EF5E1AD9}" type="parTrans" cxnId="{97E84B7E-537A-4C54-B68D-3531A288DD6E}">
      <dgm:prSet/>
      <dgm:spPr/>
      <dgm:t>
        <a:bodyPr/>
        <a:lstStyle/>
        <a:p>
          <a:endParaRPr lang="en-US"/>
        </a:p>
      </dgm:t>
    </dgm:pt>
    <dgm:pt modelId="{95A4775F-C61F-4FC3-854F-E22694CF1B09}" type="sibTrans" cxnId="{97E84B7E-537A-4C54-B68D-3531A288DD6E}">
      <dgm:prSet/>
      <dgm:spPr/>
      <dgm:t>
        <a:bodyPr/>
        <a:lstStyle/>
        <a:p>
          <a:endParaRPr lang="en-US"/>
        </a:p>
      </dgm:t>
    </dgm:pt>
    <dgm:pt modelId="{E34516AF-C387-4503-AF7D-AE58142885CD}" type="pres">
      <dgm:prSet presAssocID="{FD343051-675B-4CDD-BF51-FB765C676F4C}" presName="composite" presStyleCnt="0">
        <dgm:presLayoutVars>
          <dgm:chMax val="1"/>
          <dgm:dir/>
          <dgm:resizeHandles val="exact"/>
        </dgm:presLayoutVars>
      </dgm:prSet>
      <dgm:spPr/>
      <dgm:t>
        <a:bodyPr/>
        <a:lstStyle/>
        <a:p>
          <a:endParaRPr lang="en-US"/>
        </a:p>
      </dgm:t>
    </dgm:pt>
    <dgm:pt modelId="{F1DBA631-2BC5-4FD3-BF22-CDC400557C35}" type="pres">
      <dgm:prSet presAssocID="{FD343051-675B-4CDD-BF51-FB765C676F4C}" presName="radial" presStyleCnt="0">
        <dgm:presLayoutVars>
          <dgm:animLvl val="ctr"/>
        </dgm:presLayoutVars>
      </dgm:prSet>
      <dgm:spPr/>
    </dgm:pt>
    <dgm:pt modelId="{459AF7F3-F8B4-4750-A791-855E7476D5F3}" type="pres">
      <dgm:prSet presAssocID="{3FD71E42-767F-40B2-BE93-ECB21FD23B04}" presName="centerShape" presStyleLbl="vennNode1" presStyleIdx="0" presStyleCnt="1"/>
      <dgm:spPr/>
      <dgm:t>
        <a:bodyPr/>
        <a:lstStyle/>
        <a:p>
          <a:endParaRPr lang="en-US"/>
        </a:p>
      </dgm:t>
    </dgm:pt>
  </dgm:ptLst>
  <dgm:cxnLst>
    <dgm:cxn modelId="{3399B08F-D1C2-4F1A-A399-BDD1CFC47759}" type="presOf" srcId="{FD343051-675B-4CDD-BF51-FB765C676F4C}" destId="{E34516AF-C387-4503-AF7D-AE58142885CD}" srcOrd="0" destOrd="0" presId="urn:microsoft.com/office/officeart/2005/8/layout/radial3"/>
    <dgm:cxn modelId="{97E84B7E-537A-4C54-B68D-3531A288DD6E}" srcId="{FD343051-675B-4CDD-BF51-FB765C676F4C}" destId="{3FD71E42-767F-40B2-BE93-ECB21FD23B04}" srcOrd="0" destOrd="0" parTransId="{423DFC7E-FCAB-4312-995E-8A87EF5E1AD9}" sibTransId="{95A4775F-C61F-4FC3-854F-E22694CF1B09}"/>
    <dgm:cxn modelId="{0A7B8E85-AFD2-407F-81E6-7AB27BEA274E}" type="presOf" srcId="{3FD71E42-767F-40B2-BE93-ECB21FD23B04}" destId="{459AF7F3-F8B4-4750-A791-855E7476D5F3}" srcOrd="0" destOrd="0" presId="urn:microsoft.com/office/officeart/2005/8/layout/radial3"/>
    <dgm:cxn modelId="{472B896C-CEEC-4DBF-864E-B05A9A2CA637}" type="presParOf" srcId="{E34516AF-C387-4503-AF7D-AE58142885CD}" destId="{F1DBA631-2BC5-4FD3-BF22-CDC400557C35}" srcOrd="0" destOrd="0" presId="urn:microsoft.com/office/officeart/2005/8/layout/radial3"/>
    <dgm:cxn modelId="{3B9161BE-0729-4C70-9AF3-36B62DB84EFD}" type="presParOf" srcId="{F1DBA631-2BC5-4FD3-BF22-CDC400557C35}" destId="{459AF7F3-F8B4-4750-A791-855E7476D5F3}" srcOrd="0"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343051-675B-4CDD-BF51-FB765C676F4C}" type="doc">
      <dgm:prSet loTypeId="urn:microsoft.com/office/officeart/2005/8/layout/radial3" loCatId="cycle" qsTypeId="urn:microsoft.com/office/officeart/2005/8/quickstyle/3d3" qsCatId="3D" csTypeId="urn:microsoft.com/office/officeart/2005/8/colors/accent2_1" csCatId="accent2" phldr="0"/>
      <dgm:spPr/>
      <dgm:t>
        <a:bodyPr/>
        <a:lstStyle/>
        <a:p>
          <a:endParaRPr lang="en-US"/>
        </a:p>
      </dgm:t>
    </dgm:pt>
    <dgm:pt modelId="{3FD71E42-767F-40B2-BE93-ECB21FD23B04}">
      <dgm:prSet phldrT="[Text]" phldr="1"/>
      <dgm:spPr/>
      <dgm:t>
        <a:bodyPr/>
        <a:lstStyle/>
        <a:p>
          <a:endParaRPr lang="en-US" dirty="0"/>
        </a:p>
      </dgm:t>
    </dgm:pt>
    <dgm:pt modelId="{423DFC7E-FCAB-4312-995E-8A87EF5E1AD9}" type="parTrans" cxnId="{97E84B7E-537A-4C54-B68D-3531A288DD6E}">
      <dgm:prSet/>
      <dgm:spPr/>
      <dgm:t>
        <a:bodyPr/>
        <a:lstStyle/>
        <a:p>
          <a:endParaRPr lang="en-US"/>
        </a:p>
      </dgm:t>
    </dgm:pt>
    <dgm:pt modelId="{95A4775F-C61F-4FC3-854F-E22694CF1B09}" type="sibTrans" cxnId="{97E84B7E-537A-4C54-B68D-3531A288DD6E}">
      <dgm:prSet/>
      <dgm:spPr/>
      <dgm:t>
        <a:bodyPr/>
        <a:lstStyle/>
        <a:p>
          <a:endParaRPr lang="en-US"/>
        </a:p>
      </dgm:t>
    </dgm:pt>
    <dgm:pt modelId="{E34516AF-C387-4503-AF7D-AE58142885CD}" type="pres">
      <dgm:prSet presAssocID="{FD343051-675B-4CDD-BF51-FB765C676F4C}" presName="composite" presStyleCnt="0">
        <dgm:presLayoutVars>
          <dgm:chMax val="1"/>
          <dgm:dir/>
          <dgm:resizeHandles val="exact"/>
        </dgm:presLayoutVars>
      </dgm:prSet>
      <dgm:spPr/>
      <dgm:t>
        <a:bodyPr/>
        <a:lstStyle/>
        <a:p>
          <a:endParaRPr lang="en-US"/>
        </a:p>
      </dgm:t>
    </dgm:pt>
    <dgm:pt modelId="{F1DBA631-2BC5-4FD3-BF22-CDC400557C35}" type="pres">
      <dgm:prSet presAssocID="{FD343051-675B-4CDD-BF51-FB765C676F4C}" presName="radial" presStyleCnt="0">
        <dgm:presLayoutVars>
          <dgm:animLvl val="ctr"/>
        </dgm:presLayoutVars>
      </dgm:prSet>
      <dgm:spPr/>
    </dgm:pt>
    <dgm:pt modelId="{459AF7F3-F8B4-4750-A791-855E7476D5F3}" type="pres">
      <dgm:prSet presAssocID="{3FD71E42-767F-40B2-BE93-ECB21FD23B04}" presName="centerShape" presStyleLbl="vennNode1" presStyleIdx="0" presStyleCnt="1"/>
      <dgm:spPr/>
      <dgm:t>
        <a:bodyPr/>
        <a:lstStyle/>
        <a:p>
          <a:endParaRPr lang="en-US"/>
        </a:p>
      </dgm:t>
    </dgm:pt>
  </dgm:ptLst>
  <dgm:cxnLst>
    <dgm:cxn modelId="{430FD486-E766-4913-A1B2-D3A4A68D7406}" type="presOf" srcId="{FD343051-675B-4CDD-BF51-FB765C676F4C}" destId="{E34516AF-C387-4503-AF7D-AE58142885CD}" srcOrd="0" destOrd="0" presId="urn:microsoft.com/office/officeart/2005/8/layout/radial3"/>
    <dgm:cxn modelId="{45858281-8A93-403C-B303-E1D52A139E6D}" type="presOf" srcId="{3FD71E42-767F-40B2-BE93-ECB21FD23B04}" destId="{459AF7F3-F8B4-4750-A791-855E7476D5F3}" srcOrd="0" destOrd="0" presId="urn:microsoft.com/office/officeart/2005/8/layout/radial3"/>
    <dgm:cxn modelId="{97E84B7E-537A-4C54-B68D-3531A288DD6E}" srcId="{FD343051-675B-4CDD-BF51-FB765C676F4C}" destId="{3FD71E42-767F-40B2-BE93-ECB21FD23B04}" srcOrd="0" destOrd="0" parTransId="{423DFC7E-FCAB-4312-995E-8A87EF5E1AD9}" sibTransId="{95A4775F-C61F-4FC3-854F-E22694CF1B09}"/>
    <dgm:cxn modelId="{BEB9D8DC-B8CB-4E4A-96A7-D5441ADEC28E}" type="presParOf" srcId="{E34516AF-C387-4503-AF7D-AE58142885CD}" destId="{F1DBA631-2BC5-4FD3-BF22-CDC400557C35}" srcOrd="0" destOrd="0" presId="urn:microsoft.com/office/officeart/2005/8/layout/radial3"/>
    <dgm:cxn modelId="{483CBB12-DA2D-45D3-A24C-6B9C4103AF9B}" type="presParOf" srcId="{F1DBA631-2BC5-4FD3-BF22-CDC400557C35}" destId="{459AF7F3-F8B4-4750-A791-855E7476D5F3}" srcOrd="0" destOrd="0" presId="urn:microsoft.com/office/officeart/2005/8/layout/radial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343051-675B-4CDD-BF51-FB765C676F4C}" type="doc">
      <dgm:prSet loTypeId="urn:microsoft.com/office/officeart/2005/8/layout/radial3" loCatId="cycle" qsTypeId="urn:microsoft.com/office/officeart/2005/8/quickstyle/3d3" qsCatId="3D" csTypeId="urn:microsoft.com/office/officeart/2005/8/colors/accent2_1" csCatId="accent2" phldr="0"/>
      <dgm:spPr/>
      <dgm:t>
        <a:bodyPr/>
        <a:lstStyle/>
        <a:p>
          <a:endParaRPr lang="en-US"/>
        </a:p>
      </dgm:t>
    </dgm:pt>
    <dgm:pt modelId="{3FD71E42-767F-40B2-BE93-ECB21FD23B04}">
      <dgm:prSet phldrT="[Text]" phldr="1"/>
      <dgm:spPr/>
      <dgm:t>
        <a:bodyPr/>
        <a:lstStyle/>
        <a:p>
          <a:endParaRPr lang="en-US" dirty="0"/>
        </a:p>
      </dgm:t>
    </dgm:pt>
    <dgm:pt modelId="{423DFC7E-FCAB-4312-995E-8A87EF5E1AD9}" type="parTrans" cxnId="{97E84B7E-537A-4C54-B68D-3531A288DD6E}">
      <dgm:prSet/>
      <dgm:spPr/>
      <dgm:t>
        <a:bodyPr/>
        <a:lstStyle/>
        <a:p>
          <a:endParaRPr lang="en-US"/>
        </a:p>
      </dgm:t>
    </dgm:pt>
    <dgm:pt modelId="{95A4775F-C61F-4FC3-854F-E22694CF1B09}" type="sibTrans" cxnId="{97E84B7E-537A-4C54-B68D-3531A288DD6E}">
      <dgm:prSet/>
      <dgm:spPr/>
      <dgm:t>
        <a:bodyPr/>
        <a:lstStyle/>
        <a:p>
          <a:endParaRPr lang="en-US"/>
        </a:p>
      </dgm:t>
    </dgm:pt>
    <dgm:pt modelId="{E34516AF-C387-4503-AF7D-AE58142885CD}" type="pres">
      <dgm:prSet presAssocID="{FD343051-675B-4CDD-BF51-FB765C676F4C}" presName="composite" presStyleCnt="0">
        <dgm:presLayoutVars>
          <dgm:chMax val="1"/>
          <dgm:dir/>
          <dgm:resizeHandles val="exact"/>
        </dgm:presLayoutVars>
      </dgm:prSet>
      <dgm:spPr/>
      <dgm:t>
        <a:bodyPr/>
        <a:lstStyle/>
        <a:p>
          <a:endParaRPr lang="en-US"/>
        </a:p>
      </dgm:t>
    </dgm:pt>
    <dgm:pt modelId="{F1DBA631-2BC5-4FD3-BF22-CDC400557C35}" type="pres">
      <dgm:prSet presAssocID="{FD343051-675B-4CDD-BF51-FB765C676F4C}" presName="radial" presStyleCnt="0">
        <dgm:presLayoutVars>
          <dgm:animLvl val="ctr"/>
        </dgm:presLayoutVars>
      </dgm:prSet>
      <dgm:spPr/>
    </dgm:pt>
    <dgm:pt modelId="{459AF7F3-F8B4-4750-A791-855E7476D5F3}" type="pres">
      <dgm:prSet presAssocID="{3FD71E42-767F-40B2-BE93-ECB21FD23B04}" presName="centerShape" presStyleLbl="vennNode1" presStyleIdx="0" presStyleCnt="1"/>
      <dgm:spPr/>
      <dgm:t>
        <a:bodyPr/>
        <a:lstStyle/>
        <a:p>
          <a:endParaRPr lang="en-US"/>
        </a:p>
      </dgm:t>
    </dgm:pt>
  </dgm:ptLst>
  <dgm:cxnLst>
    <dgm:cxn modelId="{97E84B7E-537A-4C54-B68D-3531A288DD6E}" srcId="{FD343051-675B-4CDD-BF51-FB765C676F4C}" destId="{3FD71E42-767F-40B2-BE93-ECB21FD23B04}" srcOrd="0" destOrd="0" parTransId="{423DFC7E-FCAB-4312-995E-8A87EF5E1AD9}" sibTransId="{95A4775F-C61F-4FC3-854F-E22694CF1B09}"/>
    <dgm:cxn modelId="{1388ED98-4237-46A2-9E8C-9F3FD51F4623}" type="presOf" srcId="{3FD71E42-767F-40B2-BE93-ECB21FD23B04}" destId="{459AF7F3-F8B4-4750-A791-855E7476D5F3}" srcOrd="0" destOrd="0" presId="urn:microsoft.com/office/officeart/2005/8/layout/radial3"/>
    <dgm:cxn modelId="{D18EDB3A-8CFF-40EB-97A0-B48AC0AAE321}" type="presOf" srcId="{FD343051-675B-4CDD-BF51-FB765C676F4C}" destId="{E34516AF-C387-4503-AF7D-AE58142885CD}" srcOrd="0" destOrd="0" presId="urn:microsoft.com/office/officeart/2005/8/layout/radial3"/>
    <dgm:cxn modelId="{7E4DE446-2833-45D1-BA61-1DFB6C068646}" type="presParOf" srcId="{E34516AF-C387-4503-AF7D-AE58142885CD}" destId="{F1DBA631-2BC5-4FD3-BF22-CDC400557C35}" srcOrd="0" destOrd="0" presId="urn:microsoft.com/office/officeart/2005/8/layout/radial3"/>
    <dgm:cxn modelId="{16F9C70F-24DF-4E48-89A4-0C3FB8470C0C}" type="presParOf" srcId="{F1DBA631-2BC5-4FD3-BF22-CDC400557C35}" destId="{459AF7F3-F8B4-4750-A791-855E7476D5F3}" srcOrd="0" destOrd="0" presId="urn:microsoft.com/office/officeart/2005/8/layout/radial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343051-675B-4CDD-BF51-FB765C676F4C}" type="doc">
      <dgm:prSet loTypeId="urn:microsoft.com/office/officeart/2005/8/layout/radial3" loCatId="cycle" qsTypeId="urn:microsoft.com/office/officeart/2005/8/quickstyle/3d3" qsCatId="3D" csTypeId="urn:microsoft.com/office/officeart/2005/8/colors/accent2_1" csCatId="accent2" phldr="0"/>
      <dgm:spPr/>
      <dgm:t>
        <a:bodyPr/>
        <a:lstStyle/>
        <a:p>
          <a:endParaRPr lang="en-US"/>
        </a:p>
      </dgm:t>
    </dgm:pt>
    <dgm:pt modelId="{3FD71E42-767F-40B2-BE93-ECB21FD23B04}">
      <dgm:prSet phldrT="[Text]" phldr="1"/>
      <dgm:spPr/>
      <dgm:t>
        <a:bodyPr/>
        <a:lstStyle/>
        <a:p>
          <a:endParaRPr lang="en-US" dirty="0"/>
        </a:p>
      </dgm:t>
    </dgm:pt>
    <dgm:pt modelId="{423DFC7E-FCAB-4312-995E-8A87EF5E1AD9}" type="parTrans" cxnId="{97E84B7E-537A-4C54-B68D-3531A288DD6E}">
      <dgm:prSet/>
      <dgm:spPr/>
      <dgm:t>
        <a:bodyPr/>
        <a:lstStyle/>
        <a:p>
          <a:endParaRPr lang="en-US"/>
        </a:p>
      </dgm:t>
    </dgm:pt>
    <dgm:pt modelId="{95A4775F-C61F-4FC3-854F-E22694CF1B09}" type="sibTrans" cxnId="{97E84B7E-537A-4C54-B68D-3531A288DD6E}">
      <dgm:prSet/>
      <dgm:spPr/>
      <dgm:t>
        <a:bodyPr/>
        <a:lstStyle/>
        <a:p>
          <a:endParaRPr lang="en-US"/>
        </a:p>
      </dgm:t>
    </dgm:pt>
    <dgm:pt modelId="{E34516AF-C387-4503-AF7D-AE58142885CD}" type="pres">
      <dgm:prSet presAssocID="{FD343051-675B-4CDD-BF51-FB765C676F4C}" presName="composite" presStyleCnt="0">
        <dgm:presLayoutVars>
          <dgm:chMax val="1"/>
          <dgm:dir/>
          <dgm:resizeHandles val="exact"/>
        </dgm:presLayoutVars>
      </dgm:prSet>
      <dgm:spPr/>
      <dgm:t>
        <a:bodyPr/>
        <a:lstStyle/>
        <a:p>
          <a:endParaRPr lang="en-US"/>
        </a:p>
      </dgm:t>
    </dgm:pt>
    <dgm:pt modelId="{F1DBA631-2BC5-4FD3-BF22-CDC400557C35}" type="pres">
      <dgm:prSet presAssocID="{FD343051-675B-4CDD-BF51-FB765C676F4C}" presName="radial" presStyleCnt="0">
        <dgm:presLayoutVars>
          <dgm:animLvl val="ctr"/>
        </dgm:presLayoutVars>
      </dgm:prSet>
      <dgm:spPr/>
    </dgm:pt>
    <dgm:pt modelId="{459AF7F3-F8B4-4750-A791-855E7476D5F3}" type="pres">
      <dgm:prSet presAssocID="{3FD71E42-767F-40B2-BE93-ECB21FD23B04}" presName="centerShape" presStyleLbl="vennNode1" presStyleIdx="0" presStyleCnt="1"/>
      <dgm:spPr/>
      <dgm:t>
        <a:bodyPr/>
        <a:lstStyle/>
        <a:p>
          <a:endParaRPr lang="en-US"/>
        </a:p>
      </dgm:t>
    </dgm:pt>
  </dgm:ptLst>
  <dgm:cxnLst>
    <dgm:cxn modelId="{F42B8A63-F15D-4AE3-9F61-3F2FF4D44797}" type="presOf" srcId="{FD343051-675B-4CDD-BF51-FB765C676F4C}" destId="{E34516AF-C387-4503-AF7D-AE58142885CD}" srcOrd="0" destOrd="0" presId="urn:microsoft.com/office/officeart/2005/8/layout/radial3"/>
    <dgm:cxn modelId="{97E84B7E-537A-4C54-B68D-3531A288DD6E}" srcId="{FD343051-675B-4CDD-BF51-FB765C676F4C}" destId="{3FD71E42-767F-40B2-BE93-ECB21FD23B04}" srcOrd="0" destOrd="0" parTransId="{423DFC7E-FCAB-4312-995E-8A87EF5E1AD9}" sibTransId="{95A4775F-C61F-4FC3-854F-E22694CF1B09}"/>
    <dgm:cxn modelId="{F47CDEC2-C0FB-4E0F-AFED-EECBA501C20E}" type="presOf" srcId="{3FD71E42-767F-40B2-BE93-ECB21FD23B04}" destId="{459AF7F3-F8B4-4750-A791-855E7476D5F3}" srcOrd="0" destOrd="0" presId="urn:microsoft.com/office/officeart/2005/8/layout/radial3"/>
    <dgm:cxn modelId="{8EC6A307-1701-4DE9-BE4D-4101B770940A}" type="presParOf" srcId="{E34516AF-C387-4503-AF7D-AE58142885CD}" destId="{F1DBA631-2BC5-4FD3-BF22-CDC400557C35}" srcOrd="0" destOrd="0" presId="urn:microsoft.com/office/officeart/2005/8/layout/radial3"/>
    <dgm:cxn modelId="{02D92DA4-9A34-4DB4-811C-44536AD32A45}" type="presParOf" srcId="{F1DBA631-2BC5-4FD3-BF22-CDC400557C35}" destId="{459AF7F3-F8B4-4750-A791-855E7476D5F3}" srcOrd="0" destOrd="0" presId="urn:microsoft.com/office/officeart/2005/8/layout/radial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343051-675B-4CDD-BF51-FB765C676F4C}" type="doc">
      <dgm:prSet loTypeId="urn:microsoft.com/office/officeart/2005/8/layout/radial3" loCatId="cycle" qsTypeId="urn:microsoft.com/office/officeart/2005/8/quickstyle/3d3" qsCatId="3D" csTypeId="urn:microsoft.com/office/officeart/2005/8/colors/accent2_1" csCatId="accent2" phldr="0"/>
      <dgm:spPr/>
      <dgm:t>
        <a:bodyPr/>
        <a:lstStyle/>
        <a:p>
          <a:endParaRPr lang="en-US"/>
        </a:p>
      </dgm:t>
    </dgm:pt>
    <dgm:pt modelId="{3FD71E42-767F-40B2-BE93-ECB21FD23B04}">
      <dgm:prSet phldrT="[Text]" phldr="1"/>
      <dgm:spPr/>
      <dgm:t>
        <a:bodyPr/>
        <a:lstStyle/>
        <a:p>
          <a:endParaRPr lang="en-US" dirty="0"/>
        </a:p>
      </dgm:t>
    </dgm:pt>
    <dgm:pt modelId="{423DFC7E-FCAB-4312-995E-8A87EF5E1AD9}" type="parTrans" cxnId="{97E84B7E-537A-4C54-B68D-3531A288DD6E}">
      <dgm:prSet/>
      <dgm:spPr/>
      <dgm:t>
        <a:bodyPr/>
        <a:lstStyle/>
        <a:p>
          <a:endParaRPr lang="en-US"/>
        </a:p>
      </dgm:t>
    </dgm:pt>
    <dgm:pt modelId="{95A4775F-C61F-4FC3-854F-E22694CF1B09}" type="sibTrans" cxnId="{97E84B7E-537A-4C54-B68D-3531A288DD6E}">
      <dgm:prSet/>
      <dgm:spPr/>
      <dgm:t>
        <a:bodyPr/>
        <a:lstStyle/>
        <a:p>
          <a:endParaRPr lang="en-US"/>
        </a:p>
      </dgm:t>
    </dgm:pt>
    <dgm:pt modelId="{E34516AF-C387-4503-AF7D-AE58142885CD}" type="pres">
      <dgm:prSet presAssocID="{FD343051-675B-4CDD-BF51-FB765C676F4C}" presName="composite" presStyleCnt="0">
        <dgm:presLayoutVars>
          <dgm:chMax val="1"/>
          <dgm:dir/>
          <dgm:resizeHandles val="exact"/>
        </dgm:presLayoutVars>
      </dgm:prSet>
      <dgm:spPr/>
      <dgm:t>
        <a:bodyPr/>
        <a:lstStyle/>
        <a:p>
          <a:endParaRPr lang="en-US"/>
        </a:p>
      </dgm:t>
    </dgm:pt>
    <dgm:pt modelId="{F1DBA631-2BC5-4FD3-BF22-CDC400557C35}" type="pres">
      <dgm:prSet presAssocID="{FD343051-675B-4CDD-BF51-FB765C676F4C}" presName="radial" presStyleCnt="0">
        <dgm:presLayoutVars>
          <dgm:animLvl val="ctr"/>
        </dgm:presLayoutVars>
      </dgm:prSet>
      <dgm:spPr/>
    </dgm:pt>
    <dgm:pt modelId="{459AF7F3-F8B4-4750-A791-855E7476D5F3}" type="pres">
      <dgm:prSet presAssocID="{3FD71E42-767F-40B2-BE93-ECB21FD23B04}" presName="centerShape" presStyleLbl="vennNode1" presStyleIdx="0" presStyleCnt="1"/>
      <dgm:spPr/>
      <dgm:t>
        <a:bodyPr/>
        <a:lstStyle/>
        <a:p>
          <a:endParaRPr lang="en-US"/>
        </a:p>
      </dgm:t>
    </dgm:pt>
  </dgm:ptLst>
  <dgm:cxnLst>
    <dgm:cxn modelId="{7AB1E7F9-C7D2-4B6F-ADD0-667F5C608635}" type="presOf" srcId="{FD343051-675B-4CDD-BF51-FB765C676F4C}" destId="{E34516AF-C387-4503-AF7D-AE58142885CD}" srcOrd="0" destOrd="0" presId="urn:microsoft.com/office/officeart/2005/8/layout/radial3"/>
    <dgm:cxn modelId="{F4534D70-54AC-43D3-922E-9FEB0D212D5B}" type="presOf" srcId="{3FD71E42-767F-40B2-BE93-ECB21FD23B04}" destId="{459AF7F3-F8B4-4750-A791-855E7476D5F3}" srcOrd="0" destOrd="0" presId="urn:microsoft.com/office/officeart/2005/8/layout/radial3"/>
    <dgm:cxn modelId="{97E84B7E-537A-4C54-B68D-3531A288DD6E}" srcId="{FD343051-675B-4CDD-BF51-FB765C676F4C}" destId="{3FD71E42-767F-40B2-BE93-ECB21FD23B04}" srcOrd="0" destOrd="0" parTransId="{423DFC7E-FCAB-4312-995E-8A87EF5E1AD9}" sibTransId="{95A4775F-C61F-4FC3-854F-E22694CF1B09}"/>
    <dgm:cxn modelId="{714839F9-F80E-480A-B172-18D8A5E36BAC}" type="presParOf" srcId="{E34516AF-C387-4503-AF7D-AE58142885CD}" destId="{F1DBA631-2BC5-4FD3-BF22-CDC400557C35}" srcOrd="0" destOrd="0" presId="urn:microsoft.com/office/officeart/2005/8/layout/radial3"/>
    <dgm:cxn modelId="{01CA2272-9F3F-4F51-905E-FB7D2ECAB3EE}" type="presParOf" srcId="{F1DBA631-2BC5-4FD3-BF22-CDC400557C35}" destId="{459AF7F3-F8B4-4750-A791-855E7476D5F3}" srcOrd="0" destOrd="0" presId="urn:microsoft.com/office/officeart/2005/8/layout/radial3"/>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343051-675B-4CDD-BF51-FB765C676F4C}" type="doc">
      <dgm:prSet loTypeId="urn:microsoft.com/office/officeart/2005/8/layout/radial3" loCatId="cycle" qsTypeId="urn:microsoft.com/office/officeart/2005/8/quickstyle/3d3" qsCatId="3D" csTypeId="urn:microsoft.com/office/officeart/2005/8/colors/accent2_1" csCatId="accent2" phldr="0"/>
      <dgm:spPr/>
      <dgm:t>
        <a:bodyPr/>
        <a:lstStyle/>
        <a:p>
          <a:endParaRPr lang="en-US"/>
        </a:p>
      </dgm:t>
    </dgm:pt>
    <dgm:pt modelId="{3FD71E42-767F-40B2-BE93-ECB21FD23B04}">
      <dgm:prSet phldrT="[Text]" phldr="1"/>
      <dgm:spPr/>
      <dgm:t>
        <a:bodyPr/>
        <a:lstStyle/>
        <a:p>
          <a:endParaRPr lang="en-US" dirty="0"/>
        </a:p>
      </dgm:t>
    </dgm:pt>
    <dgm:pt modelId="{423DFC7E-FCAB-4312-995E-8A87EF5E1AD9}" type="parTrans" cxnId="{97E84B7E-537A-4C54-B68D-3531A288DD6E}">
      <dgm:prSet/>
      <dgm:spPr/>
      <dgm:t>
        <a:bodyPr/>
        <a:lstStyle/>
        <a:p>
          <a:endParaRPr lang="en-US"/>
        </a:p>
      </dgm:t>
    </dgm:pt>
    <dgm:pt modelId="{95A4775F-C61F-4FC3-854F-E22694CF1B09}" type="sibTrans" cxnId="{97E84B7E-537A-4C54-B68D-3531A288DD6E}">
      <dgm:prSet/>
      <dgm:spPr/>
      <dgm:t>
        <a:bodyPr/>
        <a:lstStyle/>
        <a:p>
          <a:endParaRPr lang="en-US"/>
        </a:p>
      </dgm:t>
    </dgm:pt>
    <dgm:pt modelId="{E34516AF-C387-4503-AF7D-AE58142885CD}" type="pres">
      <dgm:prSet presAssocID="{FD343051-675B-4CDD-BF51-FB765C676F4C}" presName="composite" presStyleCnt="0">
        <dgm:presLayoutVars>
          <dgm:chMax val="1"/>
          <dgm:dir/>
          <dgm:resizeHandles val="exact"/>
        </dgm:presLayoutVars>
      </dgm:prSet>
      <dgm:spPr/>
      <dgm:t>
        <a:bodyPr/>
        <a:lstStyle/>
        <a:p>
          <a:endParaRPr lang="en-US"/>
        </a:p>
      </dgm:t>
    </dgm:pt>
    <dgm:pt modelId="{F1DBA631-2BC5-4FD3-BF22-CDC400557C35}" type="pres">
      <dgm:prSet presAssocID="{FD343051-675B-4CDD-BF51-FB765C676F4C}" presName="radial" presStyleCnt="0">
        <dgm:presLayoutVars>
          <dgm:animLvl val="ctr"/>
        </dgm:presLayoutVars>
      </dgm:prSet>
      <dgm:spPr/>
    </dgm:pt>
    <dgm:pt modelId="{459AF7F3-F8B4-4750-A791-855E7476D5F3}" type="pres">
      <dgm:prSet presAssocID="{3FD71E42-767F-40B2-BE93-ECB21FD23B04}" presName="centerShape" presStyleLbl="vennNode1" presStyleIdx="0" presStyleCnt="1"/>
      <dgm:spPr/>
      <dgm:t>
        <a:bodyPr/>
        <a:lstStyle/>
        <a:p>
          <a:endParaRPr lang="en-US"/>
        </a:p>
      </dgm:t>
    </dgm:pt>
  </dgm:ptLst>
  <dgm:cxnLst>
    <dgm:cxn modelId="{F9C34FEB-76D7-4477-8FF8-43AE27D40682}" type="presOf" srcId="{FD343051-675B-4CDD-BF51-FB765C676F4C}" destId="{E34516AF-C387-4503-AF7D-AE58142885CD}" srcOrd="0" destOrd="0" presId="urn:microsoft.com/office/officeart/2005/8/layout/radial3"/>
    <dgm:cxn modelId="{0192C3CA-99C7-47FA-A8A8-08DCEAE015D2}" type="presOf" srcId="{3FD71E42-767F-40B2-BE93-ECB21FD23B04}" destId="{459AF7F3-F8B4-4750-A791-855E7476D5F3}" srcOrd="0" destOrd="0" presId="urn:microsoft.com/office/officeart/2005/8/layout/radial3"/>
    <dgm:cxn modelId="{97E84B7E-537A-4C54-B68D-3531A288DD6E}" srcId="{FD343051-675B-4CDD-BF51-FB765C676F4C}" destId="{3FD71E42-767F-40B2-BE93-ECB21FD23B04}" srcOrd="0" destOrd="0" parTransId="{423DFC7E-FCAB-4312-995E-8A87EF5E1AD9}" sibTransId="{95A4775F-C61F-4FC3-854F-E22694CF1B09}"/>
    <dgm:cxn modelId="{47A4CE22-6BCC-48DB-B23F-64BC4176E042}" type="presParOf" srcId="{E34516AF-C387-4503-AF7D-AE58142885CD}" destId="{F1DBA631-2BC5-4FD3-BF22-CDC400557C35}" srcOrd="0" destOrd="0" presId="urn:microsoft.com/office/officeart/2005/8/layout/radial3"/>
    <dgm:cxn modelId="{3B63EB59-3850-4F78-A856-3599F9737AB0}" type="presParOf" srcId="{F1DBA631-2BC5-4FD3-BF22-CDC400557C35}" destId="{459AF7F3-F8B4-4750-A791-855E7476D5F3}" srcOrd="0" destOrd="0" presId="urn:microsoft.com/office/officeart/2005/8/layout/radial3"/>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AF7F3-F8B4-4750-A791-855E7476D5F3}">
      <dsp:nvSpPr>
        <dsp:cNvPr id="0" name=""/>
        <dsp:cNvSpPr/>
      </dsp:nvSpPr>
      <dsp:spPr>
        <a:xfrm>
          <a:off x="144113" y="0"/>
          <a:ext cx="646896" cy="646896"/>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kern="1200" dirty="0"/>
        </a:p>
      </dsp:txBody>
      <dsp:txXfrm>
        <a:off x="238849" y="94736"/>
        <a:ext cx="457424" cy="4574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AF7F3-F8B4-4750-A791-855E7476D5F3}">
      <dsp:nvSpPr>
        <dsp:cNvPr id="0" name=""/>
        <dsp:cNvSpPr/>
      </dsp:nvSpPr>
      <dsp:spPr>
        <a:xfrm>
          <a:off x="144113" y="0"/>
          <a:ext cx="646896" cy="646896"/>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kern="1200" dirty="0"/>
        </a:p>
      </dsp:txBody>
      <dsp:txXfrm>
        <a:off x="238849" y="94736"/>
        <a:ext cx="457424" cy="4574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AF7F3-F8B4-4750-A791-855E7476D5F3}">
      <dsp:nvSpPr>
        <dsp:cNvPr id="0" name=""/>
        <dsp:cNvSpPr/>
      </dsp:nvSpPr>
      <dsp:spPr>
        <a:xfrm>
          <a:off x="144113" y="0"/>
          <a:ext cx="646896" cy="646896"/>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kern="1200" dirty="0"/>
        </a:p>
      </dsp:txBody>
      <dsp:txXfrm>
        <a:off x="238849" y="94736"/>
        <a:ext cx="457424" cy="4574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AF7F3-F8B4-4750-A791-855E7476D5F3}">
      <dsp:nvSpPr>
        <dsp:cNvPr id="0" name=""/>
        <dsp:cNvSpPr/>
      </dsp:nvSpPr>
      <dsp:spPr>
        <a:xfrm>
          <a:off x="144113" y="0"/>
          <a:ext cx="646896" cy="646896"/>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kern="1200" dirty="0"/>
        </a:p>
      </dsp:txBody>
      <dsp:txXfrm>
        <a:off x="238849" y="94736"/>
        <a:ext cx="457424" cy="4574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AF7F3-F8B4-4750-A791-855E7476D5F3}">
      <dsp:nvSpPr>
        <dsp:cNvPr id="0" name=""/>
        <dsp:cNvSpPr/>
      </dsp:nvSpPr>
      <dsp:spPr>
        <a:xfrm>
          <a:off x="144113" y="0"/>
          <a:ext cx="646896" cy="646896"/>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kern="1200" dirty="0"/>
        </a:p>
      </dsp:txBody>
      <dsp:txXfrm>
        <a:off x="238849" y="94736"/>
        <a:ext cx="457424" cy="4574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AF7F3-F8B4-4750-A791-855E7476D5F3}">
      <dsp:nvSpPr>
        <dsp:cNvPr id="0" name=""/>
        <dsp:cNvSpPr/>
      </dsp:nvSpPr>
      <dsp:spPr>
        <a:xfrm>
          <a:off x="144113" y="0"/>
          <a:ext cx="646896" cy="646896"/>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n-US" sz="1400" kern="1200" dirty="0"/>
        </a:p>
      </dsp:txBody>
      <dsp:txXfrm>
        <a:off x="238849" y="94736"/>
        <a:ext cx="457424" cy="45742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AFFCEA-5F3E-454F-82E0-F88F53769D80}" type="datetimeFigureOut">
              <a:rPr lang="en-US" smtClean="0"/>
              <a:pPr/>
              <a:t>10/5/2018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64B1ED-4A26-4094-B066-244C88DC5E0C}" type="slidenum">
              <a:rPr lang="en-US" smtClean="0"/>
              <a:pPr/>
              <a:t>‹#›</a:t>
            </a:fld>
            <a:endParaRPr lang="en-US"/>
          </a:p>
        </p:txBody>
      </p:sp>
    </p:spTree>
    <p:extLst>
      <p:ext uri="{BB962C8B-B14F-4D97-AF65-F5344CB8AC3E}">
        <p14:creationId xmlns:p14="http://schemas.microsoft.com/office/powerpoint/2010/main" val="2859221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4B1ED-4A26-4094-B066-244C88DC5E0C}" type="slidenum">
              <a:rPr lang="en-US" smtClean="0"/>
              <a:pPr/>
              <a:t>1</a:t>
            </a:fld>
            <a:endParaRPr lang="en-US"/>
          </a:p>
        </p:txBody>
      </p:sp>
    </p:spTree>
    <p:extLst>
      <p:ext uri="{BB962C8B-B14F-4D97-AF65-F5344CB8AC3E}">
        <p14:creationId xmlns:p14="http://schemas.microsoft.com/office/powerpoint/2010/main" val="553900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Κεφαλίδα ενότητας">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071647"/>
            <a:ext cx="827584" cy="754669"/>
          </a:xfrm>
          <a:prstGeom prst="rect">
            <a:avLst/>
          </a:prstGeom>
        </p:spPr>
      </p:pic>
      <p:sp>
        <p:nvSpPr>
          <p:cNvPr id="8" name="TextBox 7"/>
          <p:cNvSpPr txBox="1"/>
          <p:nvPr userDrawn="1"/>
        </p:nvSpPr>
        <p:spPr>
          <a:xfrm>
            <a:off x="971600" y="6525344"/>
            <a:ext cx="7523113" cy="276999"/>
          </a:xfrm>
          <a:prstGeom prst="rect">
            <a:avLst/>
          </a:prstGeom>
          <a:noFill/>
        </p:spPr>
        <p:txBody>
          <a:bodyPr wrap="square" rtlCol="0">
            <a:spAutoFit/>
          </a:bodyPr>
          <a:lstStyle/>
          <a:p>
            <a:r>
              <a:rPr lang="en-US" sz="1200" dirty="0" smtClean="0">
                <a:solidFill>
                  <a:schemeClr val="accent1">
                    <a:lumMod val="75000"/>
                  </a:schemeClr>
                </a:solidFill>
              </a:rPr>
              <a:t>SmartStatistics4SmartCities Conference, 5 - 6 October 2018, Kalamata, GREECE</a:t>
            </a:r>
            <a:endParaRPr lang="el-GR" sz="1200" dirty="0">
              <a:solidFill>
                <a:schemeClr val="accent1">
                  <a:lumMod val="75000"/>
                </a:schemeClr>
              </a:solidFill>
            </a:endParaRPr>
          </a:p>
        </p:txBody>
      </p:sp>
      <p:pic>
        <p:nvPicPr>
          <p:cNvPr id="10" name="Picture 3" descr="C:\Users\User\Documents\Personal\Miscellaneous\LOGOs\noa_meteo_logo.gif"/>
          <p:cNvPicPr>
            <a:picLocks noChangeAspect="1" noChangeArrowheads="1"/>
          </p:cNvPicPr>
          <p:nvPr userDrawn="1"/>
        </p:nvPicPr>
        <p:blipFill>
          <a:blip r:embed="rId3" cstate="print"/>
          <a:srcRect/>
          <a:stretch>
            <a:fillRect/>
          </a:stretch>
        </p:blipFill>
        <p:spPr bwMode="auto">
          <a:xfrm>
            <a:off x="107504" y="66082"/>
            <a:ext cx="557034" cy="511307"/>
          </a:xfrm>
          <a:prstGeom prst="rect">
            <a:avLst/>
          </a:prstGeom>
          <a:noFill/>
        </p:spPr>
      </p:pic>
      <p:pic>
        <p:nvPicPr>
          <p:cNvPr id="11" name="Picture 4" descr="C:\Users\User\Documents\Personal\Miscellaneous\LOGOs\GEO.jpg"/>
          <p:cNvPicPr>
            <a:picLocks noChangeAspect="1" noChangeArrowheads="1"/>
          </p:cNvPicPr>
          <p:nvPr userDrawn="1"/>
        </p:nvPicPr>
        <p:blipFill rotWithShape="1">
          <a:blip r:embed="rId4" cstate="print"/>
          <a:srcRect l="11462"/>
          <a:stretch/>
        </p:blipFill>
        <p:spPr bwMode="auto">
          <a:xfrm>
            <a:off x="664538" y="44624"/>
            <a:ext cx="707550" cy="532765"/>
          </a:xfrm>
          <a:prstGeom prst="rect">
            <a:avLst/>
          </a:prstGeom>
          <a:noFill/>
        </p:spPr>
      </p:pic>
      <p:pic>
        <p:nvPicPr>
          <p:cNvPr id="12" name="Picture 5" descr="C:\Users\User\Dropbox\SMURBS_implementation\Project_description\2.Graphs and Charts\LOGOS\smurbs_logo_small\SMURBS_ERAPLANET.png"/>
          <p:cNvPicPr>
            <a:picLocks noChangeAspect="1" noChangeArrowheads="1"/>
          </p:cNvPicPr>
          <p:nvPr userDrawn="1"/>
        </p:nvPicPr>
        <p:blipFill>
          <a:blip r:embed="rId5" cstate="print"/>
          <a:srcRect/>
          <a:stretch>
            <a:fillRect/>
          </a:stretch>
        </p:blipFill>
        <p:spPr bwMode="auto">
          <a:xfrm>
            <a:off x="7609084" y="106761"/>
            <a:ext cx="995364" cy="441919"/>
          </a:xfrm>
          <a:prstGeom prst="rect">
            <a:avLst/>
          </a:prstGeom>
          <a:noFill/>
        </p:spPr>
      </p:pic>
      <p:sp>
        <p:nvSpPr>
          <p:cNvPr id="13" name="Title 1"/>
          <p:cNvSpPr txBox="1">
            <a:spLocks/>
          </p:cNvSpPr>
          <p:nvPr userDrawn="1"/>
        </p:nvSpPr>
        <p:spPr>
          <a:xfrm>
            <a:off x="1432796" y="57458"/>
            <a:ext cx="6552728" cy="4753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solidFill>
                  <a:srgbClr val="C00000"/>
                </a:solidFill>
              </a:rPr>
              <a:t>Earth Observation (EO) for Smart Cities: </a:t>
            </a:r>
            <a:r>
              <a:rPr lang="en-US" sz="1200" b="1" dirty="0" smtClean="0">
                <a:solidFill>
                  <a:schemeClr val="tx2"/>
                </a:solidFill>
              </a:rPr>
              <a:t>The SMURBS/ERA-PLANET EU Project </a:t>
            </a:r>
          </a:p>
          <a:p>
            <a:pPr algn="l"/>
            <a:r>
              <a:rPr lang="en-US" sz="1200" b="1" dirty="0" smtClean="0">
                <a:solidFill>
                  <a:schemeClr val="tx2"/>
                </a:solidFill>
              </a:rPr>
              <a:t>and the contribution of EO to the SDGs frame, </a:t>
            </a:r>
            <a:r>
              <a:rPr lang="en-US" sz="1000" b="0" dirty="0" smtClean="0">
                <a:solidFill>
                  <a:schemeClr val="tx2"/>
                </a:solidFill>
              </a:rPr>
              <a:t>E. Gerasopoulos (egera@noa.gr)</a:t>
            </a:r>
            <a:endParaRPr lang="el-GR" sz="1000" b="0" dirty="0">
              <a:solidFill>
                <a:schemeClr val="tx2"/>
              </a:solidFill>
            </a:endParaRPr>
          </a:p>
        </p:txBody>
      </p:sp>
      <p:cxnSp>
        <p:nvCxnSpPr>
          <p:cNvPr id="15" name="Straight Connector 14"/>
          <p:cNvCxnSpPr/>
          <p:nvPr userDrawn="1"/>
        </p:nvCxnSpPr>
        <p:spPr>
          <a:xfrm>
            <a:off x="1426446" y="3175"/>
            <a:ext cx="0" cy="532765"/>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403648" y="532765"/>
            <a:ext cx="5616624" cy="0"/>
          </a:xfrm>
          <a:prstGeom prst="line">
            <a:avLst/>
          </a:prstGeom>
          <a:ln w="444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1AF8F8F-B649-4563-911E-F32EFC1DAC26}" type="datetimeFigureOut">
              <a:rPr lang="el-GR" smtClean="0"/>
              <a:pPr/>
              <a:t>5/10/2018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29E4504-39D0-402B-BB32-4E7DC4C4B17F}"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1AF8F8F-B649-4563-911E-F32EFC1DAC26}" type="datetimeFigureOut">
              <a:rPr lang="el-GR" smtClean="0"/>
              <a:pPr/>
              <a:t>5/10/2018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29E4504-39D0-402B-BB32-4E7DC4C4B17F}"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1AF8F8F-B649-4563-911E-F32EFC1DAC26}" type="datetimeFigureOut">
              <a:rPr lang="el-GR" smtClean="0"/>
              <a:pPr/>
              <a:t>5/10/2018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29E4504-39D0-402B-BB32-4E7DC4C4B17F}" type="slidenum">
              <a:rPr lang="el-GR" smtClean="0"/>
              <a:pPr/>
              <a:t>‹#›</a:t>
            </a:fld>
            <a:endParaRPr lang="el-G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1AF8F8F-B649-4563-911E-F32EFC1DAC26}" type="datetimeFigureOut">
              <a:rPr lang="el-GR" smtClean="0"/>
              <a:pPr/>
              <a:t>5/10/2018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29E4504-39D0-402B-BB32-4E7DC4C4B17F}" type="slidenum">
              <a:rPr lang="el-GR" smtClean="0"/>
              <a:pPr/>
              <a:t>‹#›</a:t>
            </a:fld>
            <a:endParaRPr lang="el-G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1AF8F8F-B649-4563-911E-F32EFC1DAC26}" type="datetimeFigureOut">
              <a:rPr lang="el-GR" smtClean="0"/>
              <a:pPr/>
              <a:t>5/10/2018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29E4504-39D0-402B-BB32-4E7DC4C4B17F}"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1AF8F8F-B649-4563-911E-F32EFC1DAC26}" type="datetimeFigureOut">
              <a:rPr lang="el-GR" smtClean="0"/>
              <a:pPr/>
              <a:t>5/10/2018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29E4504-39D0-402B-BB32-4E7DC4C4B17F}"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1AF8F8F-B649-4563-911E-F32EFC1DAC26}" type="datetimeFigureOut">
              <a:rPr lang="el-GR" smtClean="0"/>
              <a:pPr/>
              <a:t>5/10/2018</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29E4504-39D0-402B-BB32-4E7DC4C4B17F}"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1AF8F8F-B649-4563-911E-F32EFC1DAC26}" type="datetimeFigureOut">
              <a:rPr lang="el-GR" smtClean="0"/>
              <a:pPr/>
              <a:t>5/10/2018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29E4504-39D0-402B-BB32-4E7DC4C4B17F}"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1AF8F8F-B649-4563-911E-F32EFC1DAC26}" type="datetimeFigureOut">
              <a:rPr lang="el-GR" smtClean="0"/>
              <a:pPr/>
              <a:t>5/10/2018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29E4504-39D0-402B-BB32-4E7DC4C4B17F}"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1AF8F8F-B649-4563-911E-F32EFC1DAC26}" type="datetimeFigureOut">
              <a:rPr lang="el-GR" smtClean="0"/>
              <a:pPr/>
              <a:t>5/10/2018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29E4504-39D0-402B-BB32-4E7DC4C4B17F}"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AF8F8F-B649-4563-911E-F32EFC1DAC26}" type="datetimeFigureOut">
              <a:rPr lang="el-GR" smtClean="0"/>
              <a:pPr/>
              <a:t>5/10/2018</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9E4504-39D0-402B-BB32-4E7DC4C4B17F}"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xml"/><Relationship Id="rId5" Type="http://schemas.openxmlformats.org/officeDocument/2006/relationships/hyperlink" Target="http://www.navarinoneo.gr/index.php/gr/" TargetMode="Externa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3" Type="http://schemas.openxmlformats.org/officeDocument/2006/relationships/diagramColors" Target="../diagrams/colors2.xml"/><Relationship Id="rId18" Type="http://schemas.openxmlformats.org/officeDocument/2006/relationships/diagramColors" Target="../diagrams/colors3.xml"/><Relationship Id="rId26" Type="http://schemas.openxmlformats.org/officeDocument/2006/relationships/diagramLayout" Target="../diagrams/layout5.xml"/><Relationship Id="rId3" Type="http://schemas.openxmlformats.org/officeDocument/2006/relationships/image" Target="../media/image52.png"/><Relationship Id="rId21" Type="http://schemas.openxmlformats.org/officeDocument/2006/relationships/diagramLayout" Target="../diagrams/layout4.xml"/><Relationship Id="rId34" Type="http://schemas.microsoft.com/office/2007/relationships/diagramDrawing" Target="../diagrams/drawing6.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5" Type="http://schemas.openxmlformats.org/officeDocument/2006/relationships/diagramData" Target="../diagrams/data5.xml"/><Relationship Id="rId33" Type="http://schemas.openxmlformats.org/officeDocument/2006/relationships/diagramColors" Target="../diagrams/colors6.xml"/><Relationship Id="rId2" Type="http://schemas.openxmlformats.org/officeDocument/2006/relationships/image" Target="../media/image51.jpeg"/><Relationship Id="rId16" Type="http://schemas.openxmlformats.org/officeDocument/2006/relationships/diagramLayout" Target="../diagrams/layout3.xml"/><Relationship Id="rId20" Type="http://schemas.openxmlformats.org/officeDocument/2006/relationships/diagramData" Target="../diagrams/data4.xml"/><Relationship Id="rId29" Type="http://schemas.microsoft.com/office/2007/relationships/diagramDrawing" Target="../diagrams/drawing5.xml"/><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diagramLayout" Target="../diagrams/layout2.xml"/><Relationship Id="rId24" Type="http://schemas.microsoft.com/office/2007/relationships/diagramDrawing" Target="../diagrams/drawing4.xml"/><Relationship Id="rId32" Type="http://schemas.openxmlformats.org/officeDocument/2006/relationships/diagramQuickStyle" Target="../diagrams/quickStyle6.xml"/><Relationship Id="rId5" Type="http://schemas.openxmlformats.org/officeDocument/2006/relationships/diagramData" Target="../diagrams/data1.xml"/><Relationship Id="rId15" Type="http://schemas.openxmlformats.org/officeDocument/2006/relationships/diagramData" Target="../diagrams/data3.xml"/><Relationship Id="rId23" Type="http://schemas.openxmlformats.org/officeDocument/2006/relationships/diagramColors" Target="../diagrams/colors4.xml"/><Relationship Id="rId28" Type="http://schemas.openxmlformats.org/officeDocument/2006/relationships/diagramColors" Target="../diagrams/colors5.xml"/><Relationship Id="rId10" Type="http://schemas.openxmlformats.org/officeDocument/2006/relationships/diagramData" Target="../diagrams/data2.xml"/><Relationship Id="rId19" Type="http://schemas.microsoft.com/office/2007/relationships/diagramDrawing" Target="../diagrams/drawing3.xml"/><Relationship Id="rId31" Type="http://schemas.openxmlformats.org/officeDocument/2006/relationships/diagramLayout" Target="../diagrams/layout6.xml"/><Relationship Id="rId4" Type="http://schemas.openxmlformats.org/officeDocument/2006/relationships/image" Target="../media/image53.jpeg"/><Relationship Id="rId9" Type="http://schemas.microsoft.com/office/2007/relationships/diagramDrawing" Target="../diagrams/drawing1.xml"/><Relationship Id="rId14" Type="http://schemas.microsoft.com/office/2007/relationships/diagramDrawing" Target="../diagrams/drawing2.xml"/><Relationship Id="rId22" Type="http://schemas.openxmlformats.org/officeDocument/2006/relationships/diagramQuickStyle" Target="../diagrams/quickStyle4.xml"/><Relationship Id="rId27" Type="http://schemas.openxmlformats.org/officeDocument/2006/relationships/diagramQuickStyle" Target="../diagrams/quickStyle5.xml"/><Relationship Id="rId30" Type="http://schemas.openxmlformats.org/officeDocument/2006/relationships/diagramData" Target="../diagrams/data6.xml"/><Relationship Id="rId8" Type="http://schemas.openxmlformats.org/officeDocument/2006/relationships/diagramColors" Target="../diagrams/colors1.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tiff"/><Relationship Id="rId4" Type="http://schemas.openxmlformats.org/officeDocument/2006/relationships/image" Target="../media/image58.jpeg"/><Relationship Id="rId9"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hyperlink" Target="http://smurbs.eu/"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murbs.eu/" TargetMode="External"/><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2979442" y="2992712"/>
            <a:ext cx="6201071" cy="3892672"/>
            <a:chOff x="5508672" y="4869160"/>
            <a:chExt cx="3599832" cy="1956486"/>
          </a:xfrm>
        </p:grpSpPr>
        <p:pic>
          <p:nvPicPr>
            <p:cNvPr id="8" name="Picture 2" descr="http://player.slideplayer.com/77/12752343/slides/slide_1.jpg"/>
            <p:cNvPicPr>
              <a:picLocks noChangeAspect="1" noChangeArrowheads="1"/>
            </p:cNvPicPr>
            <p:nvPr/>
          </p:nvPicPr>
          <p:blipFill rotWithShape="1">
            <a:blip r:embed="rId3" cstate="print"/>
            <a:srcRect l="25296" t="37063"/>
            <a:stretch/>
          </p:blipFill>
          <p:spPr bwMode="auto">
            <a:xfrm>
              <a:off x="6012160" y="4869160"/>
              <a:ext cx="3096344" cy="1956486"/>
            </a:xfrm>
            <a:prstGeom prst="rect">
              <a:avLst/>
            </a:prstGeom>
            <a:noFill/>
          </p:spPr>
        </p:pic>
        <p:sp>
          <p:nvSpPr>
            <p:cNvPr id="2" name="Rectangle 1"/>
            <p:cNvSpPr/>
            <p:nvPr/>
          </p:nvSpPr>
          <p:spPr>
            <a:xfrm>
              <a:off x="6012160" y="4869160"/>
              <a:ext cx="1008112" cy="85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p:cNvSpPr/>
            <p:nvPr/>
          </p:nvSpPr>
          <p:spPr>
            <a:xfrm>
              <a:off x="5508672" y="6008983"/>
              <a:ext cx="1008112" cy="237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l-GR" dirty="0"/>
            </a:p>
          </p:txBody>
        </p:sp>
      </p:grpSp>
      <p:pic>
        <p:nvPicPr>
          <p:cNvPr id="1027" name="Picture 3" descr="C:\Users\User\Documents\Personal\Miscellaneous\LOGOs\noa_meteo_logo.gif"/>
          <p:cNvPicPr>
            <a:picLocks noChangeAspect="1" noChangeArrowheads="1"/>
          </p:cNvPicPr>
          <p:nvPr/>
        </p:nvPicPr>
        <p:blipFill>
          <a:blip r:embed="rId4" cstate="print"/>
          <a:srcRect/>
          <a:stretch>
            <a:fillRect/>
          </a:stretch>
        </p:blipFill>
        <p:spPr bwMode="auto">
          <a:xfrm>
            <a:off x="318168" y="3961098"/>
            <a:ext cx="1276350" cy="1171575"/>
          </a:xfrm>
          <a:prstGeom prst="rect">
            <a:avLst/>
          </a:prstGeom>
          <a:noFill/>
        </p:spPr>
      </p:pic>
      <p:pic>
        <p:nvPicPr>
          <p:cNvPr id="1028" name="Picture 4" descr="C:\Users\User\Documents\Personal\Miscellaneous\LOGOs\GEO.jpg"/>
          <p:cNvPicPr>
            <a:picLocks noChangeAspect="1" noChangeArrowheads="1"/>
          </p:cNvPicPr>
          <p:nvPr/>
        </p:nvPicPr>
        <p:blipFill rotWithShape="1">
          <a:blip r:embed="rId5" cstate="print"/>
          <a:srcRect l="11462"/>
          <a:stretch/>
        </p:blipFill>
        <p:spPr bwMode="auto">
          <a:xfrm>
            <a:off x="286486" y="5445224"/>
            <a:ext cx="1693226" cy="1274951"/>
          </a:xfrm>
          <a:prstGeom prst="rect">
            <a:avLst/>
          </a:prstGeom>
          <a:noFill/>
        </p:spPr>
      </p:pic>
      <p:pic>
        <p:nvPicPr>
          <p:cNvPr id="1029" name="Picture 5" descr="C:\Users\User\Dropbox\SMURBS_implementation\Project_description\2.Graphs and Charts\LOGOS\smurbs_logo_small\SMURBS_ERAPLANET.png"/>
          <p:cNvPicPr>
            <a:picLocks noChangeAspect="1" noChangeArrowheads="1"/>
          </p:cNvPicPr>
          <p:nvPr/>
        </p:nvPicPr>
        <p:blipFill>
          <a:blip r:embed="rId6" cstate="print"/>
          <a:srcRect/>
          <a:stretch>
            <a:fillRect/>
          </a:stretch>
        </p:blipFill>
        <p:spPr bwMode="auto">
          <a:xfrm>
            <a:off x="2339752" y="4948933"/>
            <a:ext cx="1766583" cy="784323"/>
          </a:xfrm>
          <a:prstGeom prst="rect">
            <a:avLst/>
          </a:prstGeom>
          <a:noFill/>
        </p:spPr>
      </p:pic>
      <p:sp>
        <p:nvSpPr>
          <p:cNvPr id="6" name="Title 1"/>
          <p:cNvSpPr txBox="1">
            <a:spLocks/>
          </p:cNvSpPr>
          <p:nvPr/>
        </p:nvSpPr>
        <p:spPr>
          <a:xfrm>
            <a:off x="323528" y="-389855"/>
            <a:ext cx="6552728" cy="22346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C00000"/>
                </a:solidFill>
              </a:rPr>
              <a:t>Earth Observation (EO) for Smart Cities:</a:t>
            </a:r>
            <a:br>
              <a:rPr lang="en-US" sz="2400" b="1" dirty="0" smtClean="0">
                <a:solidFill>
                  <a:srgbClr val="C00000"/>
                </a:solidFill>
              </a:rPr>
            </a:br>
            <a:r>
              <a:rPr lang="en-US" sz="2400" b="1" dirty="0" smtClean="0">
                <a:solidFill>
                  <a:schemeClr val="tx2"/>
                </a:solidFill>
              </a:rPr>
              <a:t>The SMURBS/ERA-PLANET EU Project and the contribution of EO to the SDGs frame</a:t>
            </a:r>
            <a:endParaRPr lang="el-GR" sz="2400" b="1" dirty="0">
              <a:solidFill>
                <a:schemeClr val="tx2"/>
              </a:solidFill>
            </a:endParaRPr>
          </a:p>
        </p:txBody>
      </p:sp>
      <p:sp>
        <p:nvSpPr>
          <p:cNvPr id="7" name="Subtitle 2"/>
          <p:cNvSpPr txBox="1">
            <a:spLocks/>
          </p:cNvSpPr>
          <p:nvPr/>
        </p:nvSpPr>
        <p:spPr>
          <a:xfrm>
            <a:off x="2339752" y="2276872"/>
            <a:ext cx="5040560" cy="11521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smtClean="0"/>
              <a:t>Dr. Evangelos Gerasopoulos </a:t>
            </a:r>
          </a:p>
          <a:p>
            <a:pPr marL="0" indent="0" algn="ctr">
              <a:buNone/>
            </a:pPr>
            <a:r>
              <a:rPr lang="en-US" sz="2000" i="1" dirty="0" smtClean="0"/>
              <a:t>(Research Director, NOA)</a:t>
            </a:r>
          </a:p>
          <a:p>
            <a:pPr marL="0" indent="0" algn="ctr">
              <a:buNone/>
            </a:pPr>
            <a:r>
              <a:rPr lang="en-US" sz="2000" dirty="0" smtClean="0"/>
              <a:t>Director of the Greek GEO Office</a:t>
            </a:r>
            <a:endParaRPr lang="en-US" sz="2000" dirty="0"/>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0312" y="38202"/>
            <a:ext cx="1721697" cy="1570006"/>
          </a:xfrm>
          <a:prstGeom prst="rect">
            <a:avLst/>
          </a:prstGeom>
        </p:spPr>
      </p:pic>
      <p:cxnSp>
        <p:nvCxnSpPr>
          <p:cNvPr id="11" name="Straight Connector 10"/>
          <p:cNvCxnSpPr/>
          <p:nvPr/>
        </p:nvCxnSpPr>
        <p:spPr>
          <a:xfrm>
            <a:off x="251520" y="198562"/>
            <a:ext cx="0" cy="1502246"/>
          </a:xfrm>
          <a:prstGeom prst="line">
            <a:avLst/>
          </a:prstGeom>
          <a:ln w="44450"/>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 Ορθογώνιο"/>
          <p:cNvSpPr>
            <a:spLocks noChangeArrowheads="1"/>
          </p:cNvSpPr>
          <p:nvPr/>
        </p:nvSpPr>
        <p:spPr bwMode="auto">
          <a:xfrm>
            <a:off x="0" y="620688"/>
            <a:ext cx="2448272" cy="615553"/>
          </a:xfrm>
          <a:prstGeom prst="rect">
            <a:avLst/>
          </a:prstGeom>
          <a:noFill/>
          <a:ln w="9525">
            <a:noFill/>
            <a:miter lim="800000"/>
            <a:headEnd/>
            <a:tailEnd/>
          </a:ln>
        </p:spPr>
        <p:txBody>
          <a:bodyPr wrap="square">
            <a:spAutoFit/>
          </a:bodyPr>
          <a:lstStyle/>
          <a:p>
            <a:pPr algn="ctr">
              <a:defRPr/>
            </a:pPr>
            <a:r>
              <a:rPr lang="en-US" sz="3400" b="1" dirty="0" smtClean="0">
                <a:solidFill>
                  <a:schemeClr val="tx2"/>
                </a:solidFill>
                <a:latin typeface="+mj-lt"/>
                <a:ea typeface="+mj-ea"/>
                <a:cs typeface="+mj-cs"/>
              </a:rPr>
              <a:t>… </a:t>
            </a:r>
            <a:r>
              <a:rPr lang="en-US" sz="3400" b="1" dirty="0" smtClean="0">
                <a:solidFill>
                  <a:schemeClr val="tx2"/>
                </a:solidFill>
                <a:latin typeface="+mj-lt"/>
                <a:ea typeface="+mj-ea"/>
                <a:cs typeface="+mj-cs"/>
              </a:rPr>
              <a:t>act local</a:t>
            </a:r>
          </a:p>
        </p:txBody>
      </p:sp>
      <p:pic>
        <p:nvPicPr>
          <p:cNvPr id="6" name="Picture 5"/>
          <p:cNvPicPr>
            <a:picLocks noChangeAspect="1"/>
          </p:cNvPicPr>
          <p:nvPr/>
        </p:nvPicPr>
        <p:blipFill>
          <a:blip r:embed="rId2"/>
          <a:stretch>
            <a:fillRect/>
          </a:stretch>
        </p:blipFill>
        <p:spPr>
          <a:xfrm>
            <a:off x="1" y="1168468"/>
            <a:ext cx="3347864" cy="3638872"/>
          </a:xfrm>
          <a:prstGeom prst="rect">
            <a:avLst/>
          </a:prstGeom>
        </p:spPr>
      </p:pic>
      <p:pic>
        <p:nvPicPr>
          <p:cNvPr id="1026" name="Picture 2" descr="http://smurbs.eu/wp-content/uploads/2018/04/DSC00185-300x225.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6300"/>
                    </a14:imgEffect>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3731907" y="836712"/>
            <a:ext cx="4224469" cy="31683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635896" y="4111912"/>
            <a:ext cx="5472608" cy="1477328"/>
          </a:xfrm>
          <a:prstGeom prst="rect">
            <a:avLst/>
          </a:prstGeom>
        </p:spPr>
        <p:txBody>
          <a:bodyPr wrap="square">
            <a:spAutoFit/>
          </a:bodyPr>
          <a:lstStyle/>
          <a:p>
            <a:r>
              <a:rPr lang="en-US" dirty="0">
                <a:solidFill>
                  <a:srgbClr val="384554"/>
                </a:solidFill>
              </a:rPr>
              <a:t>SMURBS organized its 1st citizen workshop hosted by </a:t>
            </a:r>
            <a:r>
              <a:rPr lang="en-US" dirty="0" err="1">
                <a:solidFill>
                  <a:srgbClr val="1A63AA"/>
                </a:solidFill>
                <a:hlinkClick r:id="rId5"/>
              </a:rPr>
              <a:t>Navarino</a:t>
            </a:r>
            <a:r>
              <a:rPr lang="en-US" dirty="0">
                <a:solidFill>
                  <a:srgbClr val="1A63AA"/>
                </a:solidFill>
                <a:hlinkClick r:id="rId5"/>
              </a:rPr>
              <a:t> Environmental Observatory</a:t>
            </a:r>
            <a:r>
              <a:rPr lang="en-US" dirty="0">
                <a:solidFill>
                  <a:srgbClr val="384554"/>
                </a:solidFill>
              </a:rPr>
              <a:t> in the </a:t>
            </a:r>
            <a:r>
              <a:rPr lang="en-US" dirty="0" smtClean="0">
                <a:solidFill>
                  <a:srgbClr val="384554"/>
                </a:solidFill>
              </a:rPr>
              <a:t>city </a:t>
            </a:r>
            <a:r>
              <a:rPr lang="en-US" dirty="0">
                <a:solidFill>
                  <a:srgbClr val="384554"/>
                </a:solidFill>
              </a:rPr>
              <a:t>of Kalamata, during April’s scientific café. More than 40 citizens participated in the event, sharing their needs and smart ideas, over a hot cup of coffee!</a:t>
            </a:r>
            <a:endParaRPr lang="el-GR" dirty="0"/>
          </a:p>
        </p:txBody>
      </p:sp>
      <p:sp>
        <p:nvSpPr>
          <p:cNvPr id="8" name="Rectangle 7"/>
          <p:cNvSpPr/>
          <p:nvPr/>
        </p:nvSpPr>
        <p:spPr>
          <a:xfrm>
            <a:off x="983873" y="5622339"/>
            <a:ext cx="8124631" cy="830997"/>
          </a:xfrm>
          <a:prstGeom prst="rect">
            <a:avLst/>
          </a:prstGeom>
        </p:spPr>
        <p:txBody>
          <a:bodyPr wrap="square">
            <a:spAutoFit/>
          </a:bodyPr>
          <a:lstStyle/>
          <a:p>
            <a:r>
              <a:rPr lang="en-US" sz="1600" dirty="0">
                <a:solidFill>
                  <a:srgbClr val="384554"/>
                </a:solidFill>
              </a:rPr>
              <a:t>The discussion reaffirmed many of the user needs findings, </a:t>
            </a:r>
            <a:r>
              <a:rPr lang="en-US" sz="1600" dirty="0" smtClean="0">
                <a:solidFill>
                  <a:srgbClr val="384554"/>
                </a:solidFill>
              </a:rPr>
              <a:t>especially with respect to Air Quality requirement for real time, online information and the potential role of citizen observatory activities, along this direction, where highlighted with </a:t>
            </a:r>
            <a:r>
              <a:rPr lang="en-US" sz="1600" dirty="0">
                <a:solidFill>
                  <a:srgbClr val="384554"/>
                </a:solidFill>
              </a:rPr>
              <a:t>great </a:t>
            </a:r>
            <a:r>
              <a:rPr lang="en-US" sz="1600" dirty="0" smtClean="0">
                <a:solidFill>
                  <a:srgbClr val="384554"/>
                </a:solidFill>
              </a:rPr>
              <a:t>zest.</a:t>
            </a:r>
            <a:endParaRPr lang="el-GR" sz="1600" dirty="0"/>
          </a:p>
        </p:txBody>
      </p:sp>
    </p:spTree>
    <p:extLst>
      <p:ext uri="{BB962C8B-B14F-4D97-AF65-F5344CB8AC3E}">
        <p14:creationId xmlns:p14="http://schemas.microsoft.com/office/powerpoint/2010/main" val="413364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sdg goals"/>
          <p:cNvPicPr>
            <a:picLocks noChangeAspect="1" noChangeArrowheads="1"/>
          </p:cNvPicPr>
          <p:nvPr/>
        </p:nvPicPr>
        <p:blipFill rotWithShape="1">
          <a:blip r:embed="rId2" cstate="print"/>
          <a:srcRect t="27224" b="10548"/>
          <a:stretch/>
        </p:blipFill>
        <p:spPr bwMode="auto">
          <a:xfrm>
            <a:off x="-180528" y="2204864"/>
            <a:ext cx="4793151" cy="2304256"/>
          </a:xfrm>
          <a:prstGeom prst="rect">
            <a:avLst/>
          </a:prstGeom>
          <a:noFill/>
        </p:spPr>
      </p:pic>
      <p:pic>
        <p:nvPicPr>
          <p:cNvPr id="3" name="Picture 3" descr="C:\Users\User\Desktop\WEB FILES\WEB FILES\E Icons_WEB\Square_RGB\E_SDG goals_icons-individual-rgb-11.png"/>
          <p:cNvPicPr>
            <a:picLocks noChangeAspect="1" noChangeArrowheads="1"/>
          </p:cNvPicPr>
          <p:nvPr/>
        </p:nvPicPr>
        <p:blipFill>
          <a:blip r:embed="rId3" cstate="print"/>
          <a:srcRect/>
          <a:stretch>
            <a:fillRect/>
          </a:stretch>
        </p:blipFill>
        <p:spPr bwMode="auto">
          <a:xfrm>
            <a:off x="5364088" y="3032956"/>
            <a:ext cx="2952328" cy="2952328"/>
          </a:xfrm>
          <a:prstGeom prst="rect">
            <a:avLst/>
          </a:prstGeom>
          <a:noFill/>
        </p:spPr>
      </p:pic>
      <p:pic>
        <p:nvPicPr>
          <p:cNvPr id="4" name="Picture 5" descr="C:\Users\User\Desktop\WEB FILES\WEB FILES\SDG Logo\E_SDG_Logo_UN Emblem-02.png"/>
          <p:cNvPicPr>
            <a:picLocks noChangeAspect="1" noChangeArrowheads="1"/>
          </p:cNvPicPr>
          <p:nvPr/>
        </p:nvPicPr>
        <p:blipFill>
          <a:blip r:embed="rId4" cstate="print"/>
          <a:srcRect/>
          <a:stretch>
            <a:fillRect/>
          </a:stretch>
        </p:blipFill>
        <p:spPr bwMode="auto">
          <a:xfrm>
            <a:off x="5148064" y="620688"/>
            <a:ext cx="1568099" cy="1584176"/>
          </a:xfrm>
          <a:prstGeom prst="rect">
            <a:avLst/>
          </a:prstGeom>
          <a:noFill/>
        </p:spPr>
      </p:pic>
      <p:sp>
        <p:nvSpPr>
          <p:cNvPr id="5" name="3 - Ορθογώνιο"/>
          <p:cNvSpPr>
            <a:spLocks noChangeArrowheads="1"/>
          </p:cNvSpPr>
          <p:nvPr/>
        </p:nvSpPr>
        <p:spPr bwMode="auto">
          <a:xfrm>
            <a:off x="-972616" y="980728"/>
            <a:ext cx="7416824" cy="1138773"/>
          </a:xfrm>
          <a:prstGeom prst="rect">
            <a:avLst/>
          </a:prstGeom>
          <a:noFill/>
          <a:ln w="9525">
            <a:noFill/>
            <a:miter lim="800000"/>
            <a:headEnd/>
            <a:tailEnd/>
          </a:ln>
        </p:spPr>
        <p:txBody>
          <a:bodyPr wrap="square">
            <a:spAutoFit/>
          </a:bodyPr>
          <a:lstStyle/>
          <a:p>
            <a:pPr algn="ctr">
              <a:defRPr/>
            </a:pPr>
            <a:r>
              <a:rPr lang="en-US" sz="3400" b="1" dirty="0" smtClean="0">
                <a:solidFill>
                  <a:schemeClr val="tx2"/>
                </a:solidFill>
                <a:latin typeface="+mj-lt"/>
                <a:ea typeface="+mj-ea"/>
                <a:cs typeface="+mj-cs"/>
              </a:rPr>
              <a:t>GEO main priority </a:t>
            </a:r>
          </a:p>
          <a:p>
            <a:pPr algn="ctr">
              <a:defRPr/>
            </a:pPr>
            <a:r>
              <a:rPr lang="en-US" sz="3400" b="1" dirty="0" smtClean="0">
                <a:solidFill>
                  <a:schemeClr val="tx2"/>
                </a:solidFill>
                <a:latin typeface="+mj-lt"/>
                <a:ea typeface="+mj-ea"/>
                <a:cs typeface="+mj-cs"/>
              </a:rPr>
              <a:t>and SMURBS objective</a:t>
            </a:r>
            <a:endParaRPr lang="en-US" sz="3400" b="1" dirty="0" smtClean="0">
              <a:solidFill>
                <a:schemeClr val="tx2"/>
              </a:solidFill>
              <a:latin typeface="+mj-lt"/>
              <a:ea typeface="+mj-ea"/>
              <a:cs typeface="+mj-cs"/>
            </a:endParaRPr>
          </a:p>
        </p:txBody>
      </p:sp>
    </p:spTree>
    <p:extLst>
      <p:ext uri="{BB962C8B-B14F-4D97-AF65-F5344CB8AC3E}">
        <p14:creationId xmlns:p14="http://schemas.microsoft.com/office/powerpoint/2010/main" val="113516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998354" y="1200615"/>
            <a:ext cx="3645654" cy="2516417"/>
            <a:chOff x="755576" y="1495088"/>
            <a:chExt cx="7704856" cy="5318288"/>
          </a:xfrm>
        </p:grpSpPr>
        <p:pic>
          <p:nvPicPr>
            <p:cNvPr id="5" name="Picture 2" descr="Image result for GEO Societal benefit areas"/>
            <p:cNvPicPr>
              <a:picLocks noChangeAspect="1" noChangeArrowheads="1"/>
            </p:cNvPicPr>
            <p:nvPr/>
          </p:nvPicPr>
          <p:blipFill>
            <a:blip r:embed="rId2" cstate="print"/>
            <a:srcRect/>
            <a:stretch>
              <a:fillRect/>
            </a:stretch>
          </p:blipFill>
          <p:spPr bwMode="auto">
            <a:xfrm>
              <a:off x="755576" y="1495088"/>
              <a:ext cx="7704856" cy="5318288"/>
            </a:xfrm>
            <a:prstGeom prst="rect">
              <a:avLst/>
            </a:prstGeom>
            <a:noFill/>
          </p:spPr>
        </p:pic>
        <p:pic>
          <p:nvPicPr>
            <p:cNvPr id="6" name="Picture 5" descr="Capture.JPG"/>
            <p:cNvPicPr>
              <a:picLocks noChangeAspect="1"/>
            </p:cNvPicPr>
            <p:nvPr/>
          </p:nvPicPr>
          <p:blipFill>
            <a:blip r:embed="rId3" cstate="print"/>
            <a:stretch>
              <a:fillRect/>
            </a:stretch>
          </p:blipFill>
          <p:spPr>
            <a:xfrm>
              <a:off x="4499992" y="3284984"/>
              <a:ext cx="1693305" cy="1656184"/>
            </a:xfrm>
            <a:prstGeom prst="rect">
              <a:avLst/>
            </a:prstGeom>
          </p:spPr>
        </p:pic>
      </p:grpSp>
      <p:pic>
        <p:nvPicPr>
          <p:cNvPr id="2" name="Picture 2" descr="Image result for group on earth observations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460"/>
          <a:stretch/>
        </p:blipFill>
        <p:spPr bwMode="auto">
          <a:xfrm>
            <a:off x="0" y="972057"/>
            <a:ext cx="1944216" cy="6054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player.slideplayer.com/77/12752343/slides/slide_5.jpg"/>
          <p:cNvPicPr>
            <a:picLocks noChangeAspect="1" noChangeArrowheads="1"/>
          </p:cNvPicPr>
          <p:nvPr/>
        </p:nvPicPr>
        <p:blipFill rotWithShape="1">
          <a:blip r:embed="rId5" cstate="print"/>
          <a:srcRect t="22358" r="49695" b="7407"/>
          <a:stretch/>
        </p:blipFill>
        <p:spPr bwMode="auto">
          <a:xfrm>
            <a:off x="5176772" y="629359"/>
            <a:ext cx="3980172" cy="4167793"/>
          </a:xfrm>
          <a:prstGeom prst="rect">
            <a:avLst/>
          </a:prstGeom>
          <a:noFill/>
        </p:spPr>
      </p:pic>
      <p:sp>
        <p:nvSpPr>
          <p:cNvPr id="8" name="3 - Ορθογώνιο"/>
          <p:cNvSpPr>
            <a:spLocks noChangeArrowheads="1"/>
          </p:cNvSpPr>
          <p:nvPr/>
        </p:nvSpPr>
        <p:spPr bwMode="auto">
          <a:xfrm>
            <a:off x="827584" y="692696"/>
            <a:ext cx="7416824" cy="615553"/>
          </a:xfrm>
          <a:prstGeom prst="rect">
            <a:avLst/>
          </a:prstGeom>
          <a:noFill/>
          <a:ln w="9525">
            <a:noFill/>
            <a:miter lim="800000"/>
            <a:headEnd/>
            <a:tailEnd/>
          </a:ln>
        </p:spPr>
        <p:txBody>
          <a:bodyPr wrap="square">
            <a:spAutoFit/>
          </a:bodyPr>
          <a:lstStyle/>
          <a:p>
            <a:pPr algn="ctr">
              <a:defRPr/>
            </a:pPr>
            <a:r>
              <a:rPr lang="en-US" sz="3400" b="1" dirty="0">
                <a:solidFill>
                  <a:schemeClr val="tx2"/>
                </a:solidFill>
                <a:latin typeface="+mj-lt"/>
                <a:ea typeface="+mj-ea"/>
                <a:cs typeface="+mj-cs"/>
              </a:rPr>
              <a:t>t</a:t>
            </a:r>
            <a:r>
              <a:rPr lang="en-US" sz="3400" b="1" dirty="0" smtClean="0">
                <a:solidFill>
                  <a:schemeClr val="tx2"/>
                </a:solidFill>
                <a:latin typeface="+mj-lt"/>
                <a:ea typeface="+mj-ea"/>
                <a:cs typeface="+mj-cs"/>
              </a:rPr>
              <a:t>alking GLOBAL</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0020" y="3908684"/>
            <a:ext cx="1196752" cy="119675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603" y="4591202"/>
            <a:ext cx="2563584" cy="39667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72858" y="5159254"/>
            <a:ext cx="2303914" cy="138234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94" y="5224733"/>
            <a:ext cx="2594168" cy="732471"/>
          </a:xfrm>
          <a:prstGeom prst="rect">
            <a:avLst/>
          </a:prstGeom>
        </p:spPr>
      </p:pic>
    </p:spTree>
    <p:extLst>
      <p:ext uri="{BB962C8B-B14F-4D97-AF65-F5344CB8AC3E}">
        <p14:creationId xmlns:p14="http://schemas.microsoft.com/office/powerpoint/2010/main" val="234056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player.slideplayer.com/77/12752343/slides/slide_5.jpg"/>
          <p:cNvPicPr>
            <a:picLocks noChangeAspect="1" noChangeArrowheads="1"/>
          </p:cNvPicPr>
          <p:nvPr/>
        </p:nvPicPr>
        <p:blipFill rotWithShape="1">
          <a:blip r:embed="rId2" cstate="print"/>
          <a:srcRect t="22358" r="49695" b="7407"/>
          <a:stretch/>
        </p:blipFill>
        <p:spPr bwMode="auto">
          <a:xfrm>
            <a:off x="5176772" y="629359"/>
            <a:ext cx="3980172" cy="4167793"/>
          </a:xfrm>
          <a:prstGeom prst="rect">
            <a:avLst/>
          </a:prstGeom>
          <a:noFill/>
        </p:spPr>
      </p:pic>
      <p:sp>
        <p:nvSpPr>
          <p:cNvPr id="8" name="3 - Ορθογώνιο"/>
          <p:cNvSpPr>
            <a:spLocks noChangeArrowheads="1"/>
          </p:cNvSpPr>
          <p:nvPr/>
        </p:nvSpPr>
        <p:spPr bwMode="auto">
          <a:xfrm>
            <a:off x="827584" y="692696"/>
            <a:ext cx="7416824" cy="615553"/>
          </a:xfrm>
          <a:prstGeom prst="rect">
            <a:avLst/>
          </a:prstGeom>
          <a:noFill/>
          <a:ln w="9525">
            <a:noFill/>
            <a:miter lim="800000"/>
            <a:headEnd/>
            <a:tailEnd/>
          </a:ln>
        </p:spPr>
        <p:txBody>
          <a:bodyPr wrap="square">
            <a:spAutoFit/>
          </a:bodyPr>
          <a:lstStyle/>
          <a:p>
            <a:pPr algn="ctr">
              <a:defRPr/>
            </a:pPr>
            <a:r>
              <a:rPr lang="en-US" sz="3400" b="1" dirty="0">
                <a:solidFill>
                  <a:schemeClr val="tx2"/>
                </a:solidFill>
                <a:latin typeface="+mj-lt"/>
                <a:ea typeface="+mj-ea"/>
                <a:cs typeface="+mj-cs"/>
              </a:rPr>
              <a:t>t</a:t>
            </a:r>
            <a:r>
              <a:rPr lang="en-US" sz="3400" b="1" dirty="0" smtClean="0">
                <a:solidFill>
                  <a:schemeClr val="tx2"/>
                </a:solidFill>
                <a:latin typeface="+mj-lt"/>
                <a:ea typeface="+mj-ea"/>
                <a:cs typeface="+mj-cs"/>
              </a:rPr>
              <a:t>alking EUROPEAN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0020" y="3908684"/>
            <a:ext cx="1196752" cy="1196752"/>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1370071"/>
            <a:ext cx="4676840" cy="29230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3316" y="5229200"/>
            <a:ext cx="2089050" cy="67208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7048" y="1196752"/>
            <a:ext cx="6911756" cy="4607836"/>
          </a:xfrm>
          <a:prstGeom prst="rect">
            <a:avLst/>
          </a:prstGeom>
        </p:spPr>
      </p:pic>
    </p:spTree>
    <p:extLst>
      <p:ext uri="{BB962C8B-B14F-4D97-AF65-F5344CB8AC3E}">
        <p14:creationId xmlns:p14="http://schemas.microsoft.com/office/powerpoint/2010/main" val="262246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player.slideplayer.com/77/12752343/slides/slide_5.jpg"/>
          <p:cNvPicPr>
            <a:picLocks noChangeAspect="1" noChangeArrowheads="1"/>
          </p:cNvPicPr>
          <p:nvPr/>
        </p:nvPicPr>
        <p:blipFill rotWithShape="1">
          <a:blip r:embed="rId2" cstate="print"/>
          <a:srcRect t="22358" r="49695" b="7407"/>
          <a:stretch/>
        </p:blipFill>
        <p:spPr bwMode="auto">
          <a:xfrm>
            <a:off x="5176772" y="629359"/>
            <a:ext cx="3980172" cy="4167793"/>
          </a:xfrm>
          <a:prstGeom prst="rect">
            <a:avLst/>
          </a:prstGeom>
          <a:noFill/>
        </p:spPr>
      </p:pic>
      <p:sp>
        <p:nvSpPr>
          <p:cNvPr id="8" name="3 - Ορθογώνιο"/>
          <p:cNvSpPr>
            <a:spLocks noChangeArrowheads="1"/>
          </p:cNvSpPr>
          <p:nvPr/>
        </p:nvSpPr>
        <p:spPr bwMode="auto">
          <a:xfrm>
            <a:off x="827584" y="692696"/>
            <a:ext cx="7416824" cy="615553"/>
          </a:xfrm>
          <a:prstGeom prst="rect">
            <a:avLst/>
          </a:prstGeom>
          <a:noFill/>
          <a:ln w="9525">
            <a:noFill/>
            <a:miter lim="800000"/>
            <a:headEnd/>
            <a:tailEnd/>
          </a:ln>
        </p:spPr>
        <p:txBody>
          <a:bodyPr wrap="square">
            <a:spAutoFit/>
          </a:bodyPr>
          <a:lstStyle/>
          <a:p>
            <a:pPr algn="ctr">
              <a:defRPr/>
            </a:pPr>
            <a:r>
              <a:rPr lang="en-US" sz="3400" b="1" dirty="0">
                <a:solidFill>
                  <a:schemeClr val="tx2"/>
                </a:solidFill>
                <a:latin typeface="+mj-lt"/>
                <a:ea typeface="+mj-ea"/>
                <a:cs typeface="+mj-cs"/>
              </a:rPr>
              <a:t>t</a:t>
            </a:r>
            <a:r>
              <a:rPr lang="en-US" sz="3400" b="1" dirty="0" smtClean="0">
                <a:solidFill>
                  <a:schemeClr val="tx2"/>
                </a:solidFill>
                <a:latin typeface="+mj-lt"/>
                <a:ea typeface="+mj-ea"/>
                <a:cs typeface="+mj-cs"/>
              </a:rPr>
              <a:t>alking GREEK</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0020" y="3908684"/>
            <a:ext cx="1196752" cy="1196752"/>
          </a:xfrm>
          <a:prstGeom prst="rect">
            <a:avLst/>
          </a:prstGeom>
        </p:spPr>
      </p:pic>
      <p:pic>
        <p:nvPicPr>
          <p:cNvPr id="10" name="Picture 9" descr="C:\Users\User\Documents\Personal\Miscellaneous\LOGOs\GEO.jpg"/>
          <p:cNvPicPr>
            <a:picLocks noChangeAspect="1" noChangeArrowheads="1"/>
          </p:cNvPicPr>
          <p:nvPr/>
        </p:nvPicPr>
        <p:blipFill>
          <a:blip r:embed="rId4" cstate="print"/>
          <a:srcRect/>
          <a:stretch>
            <a:fillRect/>
          </a:stretch>
        </p:blipFill>
        <p:spPr bwMode="auto">
          <a:xfrm>
            <a:off x="588127" y="1571482"/>
            <a:ext cx="3505801" cy="2337202"/>
          </a:xfrm>
          <a:prstGeom prst="rect">
            <a:avLst/>
          </a:prstGeom>
          <a:noFill/>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4797152"/>
            <a:ext cx="1653005" cy="1624006"/>
          </a:xfrm>
          <a:prstGeom prst="rect">
            <a:avLst/>
          </a:prstGeom>
        </p:spPr>
      </p:pic>
    </p:spTree>
    <p:extLst>
      <p:ext uri="{BB962C8B-B14F-4D97-AF65-F5344CB8AC3E}">
        <p14:creationId xmlns:p14="http://schemas.microsoft.com/office/powerpoint/2010/main" val="335741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User\Documents\Personal\Miscellaneous\LOGOs\GEO.jpg"/>
          <p:cNvPicPr>
            <a:picLocks noChangeAspect="1" noChangeArrowheads="1"/>
          </p:cNvPicPr>
          <p:nvPr/>
        </p:nvPicPr>
        <p:blipFill>
          <a:blip r:embed="rId2" cstate="print"/>
          <a:srcRect/>
          <a:stretch>
            <a:fillRect/>
          </a:stretch>
        </p:blipFill>
        <p:spPr bwMode="auto">
          <a:xfrm>
            <a:off x="251520" y="2708920"/>
            <a:ext cx="2321477" cy="1547653"/>
          </a:xfrm>
          <a:prstGeom prst="rect">
            <a:avLst/>
          </a:prstGeom>
          <a:noFill/>
        </p:spPr>
      </p:pic>
      <p:pic>
        <p:nvPicPr>
          <p:cNvPr id="3" name="Picture 2"/>
          <p:cNvPicPr>
            <a:picLocks noChangeAspect="1"/>
          </p:cNvPicPr>
          <p:nvPr/>
        </p:nvPicPr>
        <p:blipFill>
          <a:blip r:embed="rId3"/>
          <a:stretch>
            <a:fillRect/>
          </a:stretch>
        </p:blipFill>
        <p:spPr>
          <a:xfrm>
            <a:off x="2343524" y="2708920"/>
            <a:ext cx="6451871" cy="3816424"/>
          </a:xfrm>
          <a:prstGeom prst="rect">
            <a:avLst/>
          </a:prstGeom>
        </p:spPr>
      </p:pic>
      <p:sp>
        <p:nvSpPr>
          <p:cNvPr id="5" name="7 - Θέση περιεχομένου"/>
          <p:cNvSpPr txBox="1">
            <a:spLocks/>
          </p:cNvSpPr>
          <p:nvPr/>
        </p:nvSpPr>
        <p:spPr>
          <a:xfrm>
            <a:off x="251520" y="814620"/>
            <a:ext cx="8136904" cy="20367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dirty="0" smtClean="0">
                <a:solidFill>
                  <a:schemeClr val="tx2"/>
                </a:solidFill>
              </a:rPr>
              <a:t>Mandate </a:t>
            </a:r>
            <a:r>
              <a:rPr lang="en-US" sz="1800" dirty="0" smtClean="0">
                <a:solidFill>
                  <a:schemeClr val="tx2"/>
                </a:solidFill>
              </a:rPr>
              <a:t> </a:t>
            </a:r>
            <a:r>
              <a:rPr lang="en-US" altLang="el-GR" sz="1800" i="1" dirty="0" smtClean="0">
                <a:latin typeface="Georgia" pitchFamily="18" charset="0"/>
                <a:ea typeface="ＭＳ Ｐゴシック" pitchFamily="34" charset="-128"/>
              </a:rPr>
              <a:t>The Greek GEO Office (GGO) operation focuses on the effective participation of Greece in the national, regional, and global activities, under the framework of GEO and GEOSS … as </a:t>
            </a:r>
            <a:r>
              <a:rPr lang="en-US" altLang="el-GR" sz="1800" i="1" dirty="0">
                <a:latin typeface="Georgia" pitchFamily="18" charset="0"/>
                <a:ea typeface="ＭＳ Ｐゴシック" pitchFamily="34" charset="-128"/>
              </a:rPr>
              <a:t>the focal point of GEO activities in Greece, </a:t>
            </a:r>
            <a:r>
              <a:rPr lang="en-US" altLang="el-GR" sz="1800" i="1" dirty="0" smtClean="0">
                <a:latin typeface="Georgia" pitchFamily="18" charset="0"/>
                <a:ea typeface="ＭＳ Ｐゴシック" pitchFamily="34" charset="-128"/>
              </a:rPr>
              <a:t>it </a:t>
            </a:r>
            <a:r>
              <a:rPr lang="en-US" altLang="el-GR" sz="1800" i="1" dirty="0">
                <a:latin typeface="Georgia" pitchFamily="18" charset="0"/>
                <a:ea typeface="ＭＳ Ｐゴシック" pitchFamily="34" charset="-128"/>
              </a:rPr>
              <a:t>addresses the need for a permanent </a:t>
            </a:r>
            <a:r>
              <a:rPr lang="en-US" altLang="el-GR" sz="1800" i="1" dirty="0" smtClean="0">
                <a:latin typeface="Georgia" pitchFamily="18" charset="0"/>
                <a:ea typeface="ＭＳ Ｐゴシック" pitchFamily="34" charset="-128"/>
              </a:rPr>
              <a:t>coordination  </a:t>
            </a:r>
            <a:r>
              <a:rPr lang="en-US" altLang="el-GR" sz="1800" i="1" dirty="0">
                <a:latin typeface="Georgia" pitchFamily="18" charset="0"/>
                <a:ea typeface="ＭＳ Ｐゴシック" pitchFamily="34" charset="-128"/>
              </a:rPr>
              <a:t>mechanism of GEOSS activities at the national level, </a:t>
            </a:r>
            <a:r>
              <a:rPr lang="en-US" altLang="el-GR" sz="1800" i="1" dirty="0" smtClean="0">
                <a:latin typeface="Georgia" pitchFamily="18" charset="0"/>
                <a:ea typeface="ＭＳ Ｐゴシック" pitchFamily="34" charset="-128"/>
              </a:rPr>
              <a:t>at </a:t>
            </a:r>
            <a:r>
              <a:rPr lang="en-US" altLang="el-GR" sz="1800" i="1" dirty="0">
                <a:latin typeface="Georgia" pitchFamily="18" charset="0"/>
                <a:ea typeface="ＭＳ Ｐゴシック" pitchFamily="34" charset="-128"/>
              </a:rPr>
              <a:t>the same time building interfaces </a:t>
            </a:r>
            <a:r>
              <a:rPr lang="en-US" altLang="el-GR" sz="1800" i="1" dirty="0" smtClean="0">
                <a:latin typeface="Georgia" pitchFamily="18" charset="0"/>
                <a:ea typeface="ＭＳ Ｐゴシック" pitchFamily="34" charset="-128"/>
              </a:rPr>
              <a:t>with </a:t>
            </a:r>
            <a:r>
              <a:rPr lang="en-US" altLang="el-GR" sz="1800" i="1" dirty="0">
                <a:latin typeface="Georgia" pitchFamily="18" charset="0"/>
                <a:ea typeface="ＭＳ Ｐゴシック" pitchFamily="34" charset="-128"/>
              </a:rPr>
              <a:t>GEO and the Greek State </a:t>
            </a:r>
            <a:endParaRPr lang="el-GR" altLang="el-GR" sz="1800" i="1" dirty="0">
              <a:latin typeface="Georgia" pitchFamily="18" charset="0"/>
              <a:ea typeface="ＭＳ Ｐゴシック" pitchFamily="34" charset="-128"/>
            </a:endParaRPr>
          </a:p>
          <a:p>
            <a:pPr marL="0" indent="0" algn="ctr">
              <a:buFont typeface="Arial" pitchFamily="34" charset="0"/>
              <a:buNone/>
            </a:pPr>
            <a:endParaRPr lang="el-GR" altLang="el-GR" sz="1800" i="1" dirty="0" smtClean="0">
              <a:latin typeface="Georgia" pitchFamily="18" charset="0"/>
              <a:ea typeface="ＭＳ Ｐゴシック" pitchFamily="34" charset="-128"/>
            </a:endParaRPr>
          </a:p>
        </p:txBody>
      </p:sp>
    </p:spTree>
    <p:extLst>
      <p:ext uri="{BB962C8B-B14F-4D97-AF65-F5344CB8AC3E}">
        <p14:creationId xmlns:p14="http://schemas.microsoft.com/office/powerpoint/2010/main" val="28055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92" y="0"/>
            <a:ext cx="10287000" cy="6858000"/>
          </a:xfrm>
          <a:prstGeom prst="rect">
            <a:avLst/>
          </a:prstGeom>
        </p:spPr>
      </p:pic>
      <p:sp>
        <p:nvSpPr>
          <p:cNvPr id="2" name="3 - Ορθογώνιο"/>
          <p:cNvSpPr>
            <a:spLocks noChangeArrowheads="1"/>
          </p:cNvSpPr>
          <p:nvPr/>
        </p:nvSpPr>
        <p:spPr bwMode="auto">
          <a:xfrm>
            <a:off x="-828600" y="188640"/>
            <a:ext cx="4536504" cy="1138773"/>
          </a:xfrm>
          <a:prstGeom prst="rect">
            <a:avLst/>
          </a:prstGeom>
          <a:noFill/>
          <a:ln w="9525">
            <a:noFill/>
            <a:miter lim="800000"/>
            <a:headEnd/>
            <a:tailEnd/>
          </a:ln>
        </p:spPr>
        <p:txBody>
          <a:bodyPr wrap="square">
            <a:spAutoFit/>
          </a:bodyPr>
          <a:lstStyle/>
          <a:p>
            <a:pPr algn="ctr">
              <a:defRPr/>
            </a:pPr>
            <a:r>
              <a:rPr lang="en-US" sz="3400" b="1" dirty="0" smtClean="0">
                <a:solidFill>
                  <a:srgbClr val="FFC000"/>
                </a:solidFill>
                <a:latin typeface="+mj-lt"/>
                <a:ea typeface="+mj-ea"/>
                <a:cs typeface="+mj-cs"/>
              </a:rPr>
              <a:t>How can we do </a:t>
            </a:r>
          </a:p>
          <a:p>
            <a:pPr algn="ctr">
              <a:defRPr/>
            </a:pPr>
            <a:r>
              <a:rPr lang="en-US" sz="3400" b="1" dirty="0" smtClean="0">
                <a:solidFill>
                  <a:srgbClr val="FFC000"/>
                </a:solidFill>
                <a:latin typeface="+mj-lt"/>
                <a:ea typeface="+mj-ea"/>
                <a:cs typeface="+mj-cs"/>
              </a:rPr>
              <a:t>this in practice</a:t>
            </a:r>
          </a:p>
        </p:txBody>
      </p:sp>
    </p:spTree>
    <p:extLst>
      <p:ext uri="{BB962C8B-B14F-4D97-AF65-F5344CB8AC3E}">
        <p14:creationId xmlns:p14="http://schemas.microsoft.com/office/powerpoint/2010/main" val="345156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4" y="1196752"/>
            <a:ext cx="8331792" cy="4752528"/>
          </a:xfrm>
          <a:prstGeom prst="rect">
            <a:avLst/>
          </a:prstGeom>
        </p:spPr>
      </p:pic>
      <p:sp>
        <p:nvSpPr>
          <p:cNvPr id="3" name="Subtitle 2"/>
          <p:cNvSpPr txBox="1">
            <a:spLocks/>
          </p:cNvSpPr>
          <p:nvPr/>
        </p:nvSpPr>
        <p:spPr>
          <a:xfrm>
            <a:off x="899592" y="548680"/>
            <a:ext cx="763284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400" b="1" dirty="0" smtClean="0">
                <a:solidFill>
                  <a:schemeClr val="tx2"/>
                </a:solidFill>
                <a:latin typeface="+mj-lt"/>
                <a:ea typeface="+mj-ea"/>
                <a:cs typeface="+mj-cs"/>
              </a:rPr>
              <a:t>Create data flowcharts</a:t>
            </a:r>
            <a:endParaRPr lang="en-US" sz="3400" b="1" dirty="0">
              <a:solidFill>
                <a:schemeClr val="tx2"/>
              </a:solidFill>
              <a:latin typeface="+mj-lt"/>
              <a:ea typeface="+mj-ea"/>
              <a:cs typeface="+mj-cs"/>
            </a:endParaRPr>
          </a:p>
        </p:txBody>
      </p:sp>
    </p:spTree>
    <p:extLst>
      <p:ext uri="{BB962C8B-B14F-4D97-AF65-F5344CB8AC3E}">
        <p14:creationId xmlns:p14="http://schemas.microsoft.com/office/powerpoint/2010/main" val="43285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899592" y="764704"/>
            <a:ext cx="763284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400" b="1" dirty="0" smtClean="0">
                <a:solidFill>
                  <a:schemeClr val="tx2"/>
                </a:solidFill>
                <a:latin typeface="+mj-lt"/>
                <a:ea typeface="+mj-ea"/>
                <a:cs typeface="+mj-cs"/>
              </a:rPr>
              <a:t>Urban indicators that depend on EO data</a:t>
            </a:r>
            <a:endParaRPr lang="en-US" sz="3400" b="1" dirty="0">
              <a:solidFill>
                <a:schemeClr val="tx2"/>
              </a:solidFill>
              <a:latin typeface="+mj-lt"/>
              <a:ea typeface="+mj-ea"/>
              <a:cs typeface="+mj-cs"/>
            </a:endParaRPr>
          </a:p>
        </p:txBody>
      </p:sp>
      <p:sp>
        <p:nvSpPr>
          <p:cNvPr id="5" name="Θέση περιεχομένου 2"/>
          <p:cNvSpPr txBox="1">
            <a:spLocks/>
          </p:cNvSpPr>
          <p:nvPr/>
        </p:nvSpPr>
        <p:spPr>
          <a:xfrm>
            <a:off x="-206287" y="1417070"/>
            <a:ext cx="5486400" cy="38404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500" b="1" dirty="0" smtClean="0"/>
              <a:t>11.1.1</a:t>
            </a:r>
            <a:r>
              <a:rPr lang="en-US" sz="1500" dirty="0" smtClean="0"/>
              <a:t> Proportion of urban population living in slums, informal settlements or inadequate housing</a:t>
            </a:r>
          </a:p>
          <a:p>
            <a:pPr lvl="1"/>
            <a:r>
              <a:rPr lang="en-US" sz="1500" b="1" dirty="0" smtClean="0"/>
              <a:t>11.2.1 </a:t>
            </a:r>
            <a:r>
              <a:rPr lang="en-US" sz="1500" dirty="0" smtClean="0"/>
              <a:t>Proportion of population that has convenient access to public transport, by sex, age and persons with disabilities</a:t>
            </a:r>
          </a:p>
          <a:p>
            <a:pPr lvl="1"/>
            <a:r>
              <a:rPr lang="en-US" sz="1500" b="1" dirty="0" smtClean="0"/>
              <a:t>11.3.1</a:t>
            </a:r>
            <a:r>
              <a:rPr lang="en-US" sz="1500" dirty="0" smtClean="0"/>
              <a:t> Ratio of land consumption rate to population growth rate</a:t>
            </a:r>
          </a:p>
          <a:p>
            <a:pPr lvl="1"/>
            <a:r>
              <a:rPr lang="en-US" sz="1500" b="1" dirty="0" smtClean="0"/>
              <a:t>11.6.2 </a:t>
            </a:r>
            <a:r>
              <a:rPr lang="en-US" sz="1500" dirty="0" smtClean="0"/>
              <a:t>Annual mean levels of fine particulate matter (e.g. PM2.5 and PM10) in cities</a:t>
            </a:r>
          </a:p>
          <a:p>
            <a:pPr lvl="1"/>
            <a:r>
              <a:rPr lang="en-US" sz="1500" b="1" dirty="0" smtClean="0"/>
              <a:t>11.7.1 </a:t>
            </a:r>
            <a:r>
              <a:rPr lang="en-US" sz="1500" dirty="0" smtClean="0"/>
              <a:t>Average share of the built-up area of cities that is open space for public use for all, by sex, age and persons with disabilities</a:t>
            </a:r>
            <a:endParaRPr lang="el-GR" sz="1500" dirty="0"/>
          </a:p>
        </p:txBody>
      </p:sp>
      <p:sp>
        <p:nvSpPr>
          <p:cNvPr id="6" name="Βέλος προς τα κάτω 4"/>
          <p:cNvSpPr/>
          <p:nvPr/>
        </p:nvSpPr>
        <p:spPr>
          <a:xfrm>
            <a:off x="1907704" y="4548309"/>
            <a:ext cx="392096" cy="4937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7" name="Ορθογώνιο 6"/>
          <p:cNvSpPr/>
          <p:nvPr/>
        </p:nvSpPr>
        <p:spPr>
          <a:xfrm>
            <a:off x="775815" y="5127279"/>
            <a:ext cx="2596737" cy="369332"/>
          </a:xfrm>
          <a:prstGeom prst="rect">
            <a:avLst/>
          </a:prstGeom>
        </p:spPr>
        <p:txBody>
          <a:bodyPr wrap="none">
            <a:spAutoFit/>
          </a:bodyPr>
          <a:lstStyle/>
          <a:p>
            <a:r>
              <a:rPr lang="en-US" b="1" dirty="0"/>
              <a:t>Urban Essential Variables</a:t>
            </a:r>
            <a:endParaRPr lang="el-GR" sz="1350" dirty="0"/>
          </a:p>
        </p:txBody>
      </p:sp>
      <p:grpSp>
        <p:nvGrpSpPr>
          <p:cNvPr id="19" name="Group 18"/>
          <p:cNvGrpSpPr>
            <a:grpSpLocks noChangeAspect="1"/>
          </p:cNvGrpSpPr>
          <p:nvPr/>
        </p:nvGrpSpPr>
        <p:grpSpPr>
          <a:xfrm>
            <a:off x="5249776" y="4072508"/>
            <a:ext cx="3627523" cy="2520280"/>
            <a:chOff x="7236296" y="4797803"/>
            <a:chExt cx="3627523" cy="2520280"/>
          </a:xfrm>
        </p:grpSpPr>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2685" b="5205"/>
            <a:stretch/>
          </p:blipFill>
          <p:spPr bwMode="auto">
            <a:xfrm>
              <a:off x="7236296" y="4797803"/>
              <a:ext cx="3627523" cy="25202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srcRect/>
            <a:stretch>
              <a:fillRect/>
            </a:stretch>
          </p:blipFill>
          <p:spPr bwMode="auto">
            <a:xfrm>
              <a:off x="9324528" y="5877923"/>
              <a:ext cx="1475656" cy="1421770"/>
            </a:xfrm>
            <a:prstGeom prst="rect">
              <a:avLst/>
            </a:prstGeom>
            <a:ln>
              <a:noFill/>
            </a:ln>
            <a:effectLst>
              <a:softEdge rad="112500"/>
            </a:effectLst>
          </p:spPr>
        </p:pic>
      </p:grpSp>
      <p:grpSp>
        <p:nvGrpSpPr>
          <p:cNvPr id="18" name="Group 17"/>
          <p:cNvGrpSpPr>
            <a:grpSpLocks noChangeAspect="1"/>
          </p:cNvGrpSpPr>
          <p:nvPr/>
        </p:nvGrpSpPr>
        <p:grpSpPr>
          <a:xfrm>
            <a:off x="5167239" y="1451118"/>
            <a:ext cx="3865533" cy="2747869"/>
            <a:chOff x="-248344" y="1233717"/>
            <a:chExt cx="6548536" cy="4655120"/>
          </a:xfrm>
        </p:grpSpPr>
        <p:pic>
          <p:nvPicPr>
            <p:cNvPr id="10" name="Picture 2" descr="Image result for EOS aqua  terra suomi noaa meteosat fy"/>
            <p:cNvPicPr>
              <a:picLocks noChangeAspect="1" noChangeArrowheads="1"/>
            </p:cNvPicPr>
            <p:nvPr/>
          </p:nvPicPr>
          <p:blipFill>
            <a:blip r:embed="rId4" cstate="print">
              <a:lum bright="-20000" contrast="40000"/>
            </a:blip>
            <a:srcRect/>
            <a:stretch>
              <a:fillRect/>
            </a:stretch>
          </p:blipFill>
          <p:spPr bwMode="auto">
            <a:xfrm>
              <a:off x="-108520" y="1233717"/>
              <a:ext cx="6192000" cy="4530987"/>
            </a:xfrm>
            <a:prstGeom prst="rect">
              <a:avLst/>
            </a:prstGeom>
            <a:ln>
              <a:noFill/>
            </a:ln>
            <a:effectLst>
              <a:softEdge rad="112500"/>
            </a:effectLst>
          </p:spPr>
        </p:pic>
        <p:graphicFrame>
          <p:nvGraphicFramePr>
            <p:cNvPr id="12" name="Diagram 11"/>
            <p:cNvGraphicFramePr/>
            <p:nvPr>
              <p:extLst>
                <p:ext uri="{D42A27DB-BD31-4B8C-83A1-F6EECF244321}">
                  <p14:modId xmlns:p14="http://schemas.microsoft.com/office/powerpoint/2010/main" val="2655762122"/>
                </p:ext>
              </p:extLst>
            </p:nvPr>
          </p:nvGraphicFramePr>
          <p:xfrm>
            <a:off x="-248344" y="2385845"/>
            <a:ext cx="1584176" cy="10958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Diagram 12"/>
            <p:cNvGraphicFramePr/>
            <p:nvPr>
              <p:extLst>
                <p:ext uri="{D42A27DB-BD31-4B8C-83A1-F6EECF244321}">
                  <p14:modId xmlns:p14="http://schemas.microsoft.com/office/powerpoint/2010/main" val="78023624"/>
                </p:ext>
              </p:extLst>
            </p:nvPr>
          </p:nvGraphicFramePr>
          <p:xfrm>
            <a:off x="569144" y="3495557"/>
            <a:ext cx="1584176" cy="10958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4" name="Diagram 13"/>
            <p:cNvGraphicFramePr/>
            <p:nvPr>
              <p:extLst>
                <p:ext uri="{D42A27DB-BD31-4B8C-83A1-F6EECF244321}">
                  <p14:modId xmlns:p14="http://schemas.microsoft.com/office/powerpoint/2010/main" val="1235942915"/>
                </p:ext>
              </p:extLst>
            </p:nvPr>
          </p:nvGraphicFramePr>
          <p:xfrm>
            <a:off x="1547664" y="3792097"/>
            <a:ext cx="1584176" cy="109589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15" name="Diagram 14"/>
            <p:cNvGraphicFramePr/>
            <p:nvPr>
              <p:extLst>
                <p:ext uri="{D42A27DB-BD31-4B8C-83A1-F6EECF244321}">
                  <p14:modId xmlns:p14="http://schemas.microsoft.com/office/powerpoint/2010/main" val="854831131"/>
                </p:ext>
              </p:extLst>
            </p:nvPr>
          </p:nvGraphicFramePr>
          <p:xfrm>
            <a:off x="1687488" y="4690101"/>
            <a:ext cx="1584176" cy="1095896"/>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16" name="Diagram 15"/>
            <p:cNvGraphicFramePr/>
            <p:nvPr>
              <p:extLst>
                <p:ext uri="{D42A27DB-BD31-4B8C-83A1-F6EECF244321}">
                  <p14:modId xmlns:p14="http://schemas.microsoft.com/office/powerpoint/2010/main" val="943970964"/>
                </p:ext>
              </p:extLst>
            </p:nvPr>
          </p:nvGraphicFramePr>
          <p:xfrm>
            <a:off x="2627784" y="4792941"/>
            <a:ext cx="1584176" cy="1095896"/>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17" name="Diagram 16"/>
            <p:cNvGraphicFramePr/>
            <p:nvPr>
              <p:extLst>
                <p:ext uri="{D42A27DB-BD31-4B8C-83A1-F6EECF244321}">
                  <p14:modId xmlns:p14="http://schemas.microsoft.com/office/powerpoint/2010/main" val="543300598"/>
                </p:ext>
              </p:extLst>
            </p:nvPr>
          </p:nvGraphicFramePr>
          <p:xfrm>
            <a:off x="4716016" y="1665765"/>
            <a:ext cx="1584176" cy="1095896"/>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grpSp>
      <p:sp>
        <p:nvSpPr>
          <p:cNvPr id="20" name="Rounded Rectangle 19"/>
          <p:cNvSpPr/>
          <p:nvPr/>
        </p:nvSpPr>
        <p:spPr>
          <a:xfrm>
            <a:off x="251520" y="2708920"/>
            <a:ext cx="4820664" cy="504056"/>
          </a:xfrm>
          <a:prstGeom prst="roundRect">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6354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899592" y="548680"/>
            <a:ext cx="763284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400" b="1" dirty="0" smtClean="0">
                <a:solidFill>
                  <a:schemeClr val="tx2"/>
                </a:solidFill>
                <a:latin typeface="+mj-lt"/>
                <a:ea typeface="+mj-ea"/>
                <a:cs typeface="+mj-cs"/>
              </a:rPr>
              <a:t>Example – SDG 11.3.1</a:t>
            </a:r>
            <a:endParaRPr lang="en-US" sz="3400" b="1" dirty="0">
              <a:solidFill>
                <a:schemeClr val="tx2"/>
              </a:solidFill>
              <a:latin typeface="+mj-lt"/>
              <a:ea typeface="+mj-ea"/>
              <a:cs typeface="+mj-cs"/>
            </a:endParaRPr>
          </a:p>
        </p:txBody>
      </p:sp>
      <p:sp>
        <p:nvSpPr>
          <p:cNvPr id="5" name="Θέση περιεχομένου 2"/>
          <p:cNvSpPr txBox="1">
            <a:spLocks/>
          </p:cNvSpPr>
          <p:nvPr/>
        </p:nvSpPr>
        <p:spPr>
          <a:xfrm>
            <a:off x="395536" y="1135521"/>
            <a:ext cx="5486400" cy="131574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smtClean="0"/>
              <a:t>Ratio of land consumption rate to population growth rate (SDG Indicator 11.3.1):</a:t>
            </a:r>
          </a:p>
          <a:p>
            <a:r>
              <a:rPr lang="en-US" sz="1800" dirty="0" smtClean="0"/>
              <a:t>City population</a:t>
            </a:r>
          </a:p>
          <a:p>
            <a:r>
              <a:rPr lang="en-US" sz="1800" dirty="0" smtClean="0"/>
              <a:t>Built-up area</a:t>
            </a:r>
            <a:endParaRPr lang="el-GR" sz="1800" dirty="0"/>
          </a:p>
        </p:txBody>
      </p:sp>
      <p:pic>
        <p:nvPicPr>
          <p:cNvPr id="7" name="Picture 4" descr="Image result for proce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4878338"/>
            <a:ext cx="3005978" cy="1502990"/>
          </a:xfrm>
          <a:prstGeom prst="rect">
            <a:avLst/>
          </a:prstGeom>
          <a:noFill/>
          <a:extLst>
            <a:ext uri="{909E8E84-426E-40DD-AFC4-6F175D3DCCD1}">
              <a14:hiddenFill xmlns:a14="http://schemas.microsoft.com/office/drawing/2010/main">
                <a:solidFill>
                  <a:srgbClr val="FFFFFF"/>
                </a:solidFill>
              </a14:hiddenFill>
            </a:ext>
          </a:extLst>
        </p:spPr>
      </p:pic>
      <p:pic>
        <p:nvPicPr>
          <p:cNvPr id="8" name="Εικόνα 3"/>
          <p:cNvPicPr>
            <a:picLocks noChangeAspect="1"/>
          </p:cNvPicPr>
          <p:nvPr/>
        </p:nvPicPr>
        <p:blipFill>
          <a:blip r:embed="rId3"/>
          <a:stretch>
            <a:fillRect/>
          </a:stretch>
        </p:blipFill>
        <p:spPr>
          <a:xfrm>
            <a:off x="664369" y="5226215"/>
            <a:ext cx="3907631" cy="557213"/>
          </a:xfrm>
          <a:prstGeom prst="rect">
            <a:avLst/>
          </a:prstGeom>
        </p:spPr>
      </p:pic>
      <p:sp>
        <p:nvSpPr>
          <p:cNvPr id="9" name="Ορθογώνιο 4"/>
          <p:cNvSpPr/>
          <p:nvPr/>
        </p:nvSpPr>
        <p:spPr>
          <a:xfrm>
            <a:off x="3563888" y="1616667"/>
            <a:ext cx="4599432" cy="1546577"/>
          </a:xfrm>
          <a:prstGeom prst="rect">
            <a:avLst/>
          </a:prstGeom>
          <a:ln>
            <a:solidFill>
              <a:srgbClr val="FFC000"/>
            </a:solidFill>
          </a:ln>
        </p:spPr>
        <p:txBody>
          <a:bodyPr wrap="square">
            <a:spAutoFit/>
          </a:bodyPr>
          <a:lstStyle/>
          <a:p>
            <a:r>
              <a:rPr lang="en-US" sz="1350" dirty="0">
                <a:solidFill>
                  <a:schemeClr val="tx1">
                    <a:lumMod val="65000"/>
                    <a:lumOff val="35000"/>
                  </a:schemeClr>
                </a:solidFill>
              </a:rPr>
              <a:t>Stage 1: Estimate the </a:t>
            </a:r>
            <a:r>
              <a:rPr lang="en-US" sz="1350" b="1" dirty="0">
                <a:solidFill>
                  <a:schemeClr val="tx1">
                    <a:lumMod val="65000"/>
                    <a:lumOff val="35000"/>
                  </a:schemeClr>
                </a:solidFill>
              </a:rPr>
              <a:t>population growth rate</a:t>
            </a:r>
            <a:r>
              <a:rPr lang="en-US" sz="1350" dirty="0">
                <a:solidFill>
                  <a:schemeClr val="tx1">
                    <a:lumMod val="65000"/>
                    <a:lumOff val="35000"/>
                  </a:schemeClr>
                </a:solidFill>
              </a:rPr>
              <a:t>. </a:t>
            </a:r>
          </a:p>
          <a:p>
            <a:pPr algn="ctr"/>
            <a:r>
              <a:rPr lang="en-US" sz="1350" i="1" dirty="0">
                <a:solidFill>
                  <a:schemeClr val="tx1">
                    <a:lumMod val="65000"/>
                    <a:lumOff val="35000"/>
                  </a:schemeClr>
                </a:solidFill>
              </a:rPr>
              <a:t>PGR=LN(</a:t>
            </a:r>
            <a:r>
              <a:rPr lang="en-US" sz="1350" i="1" dirty="0" err="1">
                <a:solidFill>
                  <a:schemeClr val="tx1">
                    <a:lumMod val="65000"/>
                    <a:lumOff val="35000"/>
                  </a:schemeClr>
                </a:solidFill>
              </a:rPr>
              <a:t>Popt</a:t>
            </a:r>
            <a:r>
              <a:rPr lang="en-US" sz="1350" i="1" dirty="0">
                <a:solidFill>
                  <a:schemeClr val="tx1">
                    <a:lumMod val="65000"/>
                    <a:lumOff val="35000"/>
                  </a:schemeClr>
                </a:solidFill>
              </a:rPr>
              <a:t>_(</a:t>
            </a:r>
            <a:r>
              <a:rPr lang="en-US" sz="1350" i="1" dirty="0" err="1">
                <a:solidFill>
                  <a:schemeClr val="tx1">
                    <a:lumMod val="65000"/>
                    <a:lumOff val="35000"/>
                  </a:schemeClr>
                </a:solidFill>
              </a:rPr>
              <a:t>t+n</a:t>
            </a:r>
            <a:r>
              <a:rPr lang="en-US" sz="1350" i="1" dirty="0">
                <a:solidFill>
                  <a:schemeClr val="tx1">
                    <a:lumMod val="65000"/>
                    <a:lumOff val="35000"/>
                  </a:schemeClr>
                </a:solidFill>
              </a:rPr>
              <a:t>)/</a:t>
            </a:r>
            <a:r>
              <a:rPr lang="en-US" sz="1350" i="1" dirty="0" err="1">
                <a:solidFill>
                  <a:schemeClr val="tx1">
                    <a:lumMod val="65000"/>
                    <a:lumOff val="35000"/>
                  </a:schemeClr>
                </a:solidFill>
              </a:rPr>
              <a:t>Popt_t</a:t>
            </a:r>
            <a:r>
              <a:rPr lang="en-US" sz="1350" i="1" dirty="0">
                <a:solidFill>
                  <a:schemeClr val="tx1">
                    <a:lumMod val="65000"/>
                    <a:lumOff val="35000"/>
                  </a:schemeClr>
                </a:solidFill>
              </a:rPr>
              <a:t> )/((y)) </a:t>
            </a:r>
          </a:p>
          <a:p>
            <a:r>
              <a:rPr lang="en-US" sz="1350" dirty="0">
                <a:solidFill>
                  <a:schemeClr val="tx1">
                    <a:lumMod val="65000"/>
                    <a:lumOff val="35000"/>
                  </a:schemeClr>
                </a:solidFill>
              </a:rPr>
              <a:t>Where </a:t>
            </a:r>
          </a:p>
          <a:p>
            <a:r>
              <a:rPr lang="en-US" sz="1350" i="1" dirty="0" err="1">
                <a:solidFill>
                  <a:schemeClr val="tx1">
                    <a:lumMod val="65000"/>
                    <a:lumOff val="35000"/>
                  </a:schemeClr>
                </a:solidFill>
              </a:rPr>
              <a:t>Popt</a:t>
            </a:r>
            <a:r>
              <a:rPr lang="en-US" sz="1350" i="1" dirty="0">
                <a:solidFill>
                  <a:schemeClr val="tx1">
                    <a:lumMod val="65000"/>
                    <a:lumOff val="35000"/>
                  </a:schemeClr>
                </a:solidFill>
              </a:rPr>
              <a:t>:</a:t>
            </a:r>
            <a:r>
              <a:rPr lang="en-US" sz="1350" dirty="0">
                <a:solidFill>
                  <a:schemeClr val="tx1">
                    <a:lumMod val="65000"/>
                    <a:lumOff val="35000"/>
                  </a:schemeClr>
                </a:solidFill>
              </a:rPr>
              <a:t> Total population within the city in the past/initial year </a:t>
            </a:r>
          </a:p>
          <a:p>
            <a:r>
              <a:rPr lang="en-US" sz="1350" i="1" dirty="0" err="1">
                <a:solidFill>
                  <a:schemeClr val="tx1">
                    <a:lumMod val="65000"/>
                    <a:lumOff val="35000"/>
                  </a:schemeClr>
                </a:solidFill>
              </a:rPr>
              <a:t>Popt+n</a:t>
            </a:r>
            <a:r>
              <a:rPr lang="en-US" sz="1350" i="1" dirty="0">
                <a:solidFill>
                  <a:schemeClr val="tx1">
                    <a:lumMod val="65000"/>
                    <a:lumOff val="35000"/>
                  </a:schemeClr>
                </a:solidFill>
              </a:rPr>
              <a:t>:</a:t>
            </a:r>
            <a:r>
              <a:rPr lang="en-US" sz="1350" dirty="0">
                <a:solidFill>
                  <a:schemeClr val="tx1">
                    <a:lumMod val="65000"/>
                    <a:lumOff val="35000"/>
                  </a:schemeClr>
                </a:solidFill>
              </a:rPr>
              <a:t> Total population within the city in the current/final year </a:t>
            </a:r>
          </a:p>
          <a:p>
            <a:r>
              <a:rPr lang="en-US" sz="1350" i="1" dirty="0">
                <a:solidFill>
                  <a:schemeClr val="tx1">
                    <a:lumMod val="65000"/>
                    <a:lumOff val="35000"/>
                  </a:schemeClr>
                </a:solidFill>
              </a:rPr>
              <a:t>y:</a:t>
            </a:r>
            <a:r>
              <a:rPr lang="en-US" sz="1350" dirty="0">
                <a:solidFill>
                  <a:schemeClr val="tx1">
                    <a:lumMod val="65000"/>
                    <a:lumOff val="35000"/>
                  </a:schemeClr>
                </a:solidFill>
              </a:rPr>
              <a:t> The number of years between the two measurement periods </a:t>
            </a:r>
            <a:endParaRPr lang="el-GR" sz="1350" dirty="0">
              <a:solidFill>
                <a:schemeClr val="tx1">
                  <a:lumMod val="65000"/>
                  <a:lumOff val="35000"/>
                </a:schemeClr>
              </a:solidFill>
            </a:endParaRPr>
          </a:p>
        </p:txBody>
      </p:sp>
      <p:sp>
        <p:nvSpPr>
          <p:cNvPr id="10" name="Ορθογώνιο 6"/>
          <p:cNvSpPr/>
          <p:nvPr/>
        </p:nvSpPr>
        <p:spPr>
          <a:xfrm>
            <a:off x="395536" y="3272391"/>
            <a:ext cx="5795565" cy="1338828"/>
          </a:xfrm>
          <a:prstGeom prst="rect">
            <a:avLst/>
          </a:prstGeom>
          <a:ln>
            <a:solidFill>
              <a:srgbClr val="00B0F0"/>
            </a:solidFill>
          </a:ln>
        </p:spPr>
        <p:txBody>
          <a:bodyPr wrap="square">
            <a:spAutoFit/>
          </a:bodyPr>
          <a:lstStyle/>
          <a:p>
            <a:r>
              <a:rPr lang="en-US" sz="1350" dirty="0">
                <a:solidFill>
                  <a:schemeClr val="tx1">
                    <a:lumMod val="65000"/>
                    <a:lumOff val="35000"/>
                  </a:schemeClr>
                </a:solidFill>
              </a:rPr>
              <a:t>Stage 2: Estimate the </a:t>
            </a:r>
            <a:r>
              <a:rPr lang="en-US" sz="1350" b="1" dirty="0">
                <a:solidFill>
                  <a:schemeClr val="tx1">
                    <a:lumMod val="65000"/>
                    <a:lumOff val="35000"/>
                  </a:schemeClr>
                </a:solidFill>
              </a:rPr>
              <a:t>land consumption rate</a:t>
            </a:r>
            <a:r>
              <a:rPr lang="en-US" sz="1350" dirty="0">
                <a:solidFill>
                  <a:schemeClr val="tx1">
                    <a:lumMod val="65000"/>
                    <a:lumOff val="35000"/>
                  </a:schemeClr>
                </a:solidFill>
              </a:rPr>
              <a:t>. </a:t>
            </a:r>
          </a:p>
          <a:p>
            <a:pPr algn="ctr"/>
            <a:r>
              <a:rPr lang="en-US" sz="1350" i="1" dirty="0">
                <a:solidFill>
                  <a:schemeClr val="tx1">
                    <a:lumMod val="65000"/>
                    <a:lumOff val="35000"/>
                  </a:schemeClr>
                </a:solidFill>
              </a:rPr>
              <a:t>LCR=LN(</a:t>
            </a:r>
            <a:r>
              <a:rPr lang="en-US" sz="1350" i="1" dirty="0" err="1">
                <a:solidFill>
                  <a:schemeClr val="tx1">
                    <a:lumMod val="65000"/>
                    <a:lumOff val="35000"/>
                  </a:schemeClr>
                </a:solidFill>
              </a:rPr>
              <a:t>Urb</a:t>
            </a:r>
            <a:r>
              <a:rPr lang="en-US" sz="1350" i="1" dirty="0">
                <a:solidFill>
                  <a:schemeClr val="tx1">
                    <a:lumMod val="65000"/>
                    <a:lumOff val="35000"/>
                  </a:schemeClr>
                </a:solidFill>
              </a:rPr>
              <a:t>_(</a:t>
            </a:r>
            <a:r>
              <a:rPr lang="en-US" sz="1350" i="1" dirty="0" err="1">
                <a:solidFill>
                  <a:schemeClr val="tx1">
                    <a:lumMod val="65000"/>
                    <a:lumOff val="35000"/>
                  </a:schemeClr>
                </a:solidFill>
              </a:rPr>
              <a:t>t+n</a:t>
            </a:r>
            <a:r>
              <a:rPr lang="en-US" sz="1350" i="1" dirty="0">
                <a:solidFill>
                  <a:schemeClr val="tx1">
                    <a:lumMod val="65000"/>
                    <a:lumOff val="35000"/>
                  </a:schemeClr>
                </a:solidFill>
              </a:rPr>
              <a:t>)/</a:t>
            </a:r>
            <a:r>
              <a:rPr lang="en-US" sz="1350" i="1" dirty="0" err="1">
                <a:solidFill>
                  <a:schemeClr val="tx1">
                    <a:lumMod val="65000"/>
                    <a:lumOff val="35000"/>
                  </a:schemeClr>
                </a:solidFill>
              </a:rPr>
              <a:t>Urb_t</a:t>
            </a:r>
            <a:r>
              <a:rPr lang="en-US" sz="1350" i="1" dirty="0">
                <a:solidFill>
                  <a:schemeClr val="tx1">
                    <a:lumMod val="65000"/>
                    <a:lumOff val="35000"/>
                  </a:schemeClr>
                </a:solidFill>
              </a:rPr>
              <a:t> )/((y)) </a:t>
            </a:r>
          </a:p>
          <a:p>
            <a:r>
              <a:rPr lang="en-US" sz="1350" dirty="0">
                <a:solidFill>
                  <a:schemeClr val="tx1">
                    <a:lumMod val="65000"/>
                    <a:lumOff val="35000"/>
                  </a:schemeClr>
                </a:solidFill>
              </a:rPr>
              <a:t>Where </a:t>
            </a:r>
          </a:p>
          <a:p>
            <a:r>
              <a:rPr lang="en-US" sz="1350" i="1" dirty="0" err="1">
                <a:solidFill>
                  <a:schemeClr val="tx1">
                    <a:lumMod val="65000"/>
                    <a:lumOff val="35000"/>
                  </a:schemeClr>
                </a:solidFill>
              </a:rPr>
              <a:t>Urb_t</a:t>
            </a:r>
            <a:r>
              <a:rPr lang="en-US" sz="1350" i="1" dirty="0">
                <a:solidFill>
                  <a:schemeClr val="tx1">
                    <a:lumMod val="65000"/>
                    <a:lumOff val="35000"/>
                  </a:schemeClr>
                </a:solidFill>
              </a:rPr>
              <a:t>: </a:t>
            </a:r>
            <a:r>
              <a:rPr lang="en-US" sz="1350" dirty="0">
                <a:solidFill>
                  <a:schemeClr val="tx1">
                    <a:lumMod val="65000"/>
                    <a:lumOff val="35000"/>
                  </a:schemeClr>
                </a:solidFill>
              </a:rPr>
              <a:t>Total areal extent of the urban agglomeration in km2 for past/initial year </a:t>
            </a:r>
          </a:p>
          <a:p>
            <a:r>
              <a:rPr lang="en-US" sz="1350" i="1" dirty="0" err="1">
                <a:solidFill>
                  <a:schemeClr val="tx1">
                    <a:lumMod val="65000"/>
                    <a:lumOff val="35000"/>
                  </a:schemeClr>
                </a:solidFill>
              </a:rPr>
              <a:t>Urb</a:t>
            </a:r>
            <a:r>
              <a:rPr lang="en-US" sz="1350" i="1" dirty="0">
                <a:solidFill>
                  <a:schemeClr val="tx1">
                    <a:lumMod val="65000"/>
                    <a:lumOff val="35000"/>
                  </a:schemeClr>
                </a:solidFill>
              </a:rPr>
              <a:t>_(</a:t>
            </a:r>
            <a:r>
              <a:rPr lang="en-US" sz="1350" i="1" dirty="0" err="1">
                <a:solidFill>
                  <a:schemeClr val="tx1">
                    <a:lumMod val="65000"/>
                    <a:lumOff val="35000"/>
                  </a:schemeClr>
                </a:solidFill>
              </a:rPr>
              <a:t>t+n</a:t>
            </a:r>
            <a:r>
              <a:rPr lang="en-US" sz="1350" i="1" dirty="0">
                <a:solidFill>
                  <a:schemeClr val="tx1">
                    <a:lumMod val="65000"/>
                    <a:lumOff val="35000"/>
                  </a:schemeClr>
                </a:solidFill>
              </a:rPr>
              <a:t>): </a:t>
            </a:r>
            <a:r>
              <a:rPr lang="en-US" sz="1350" dirty="0">
                <a:solidFill>
                  <a:schemeClr val="tx1">
                    <a:lumMod val="65000"/>
                    <a:lumOff val="35000"/>
                  </a:schemeClr>
                </a:solidFill>
              </a:rPr>
              <a:t>Total areal extent of the urban agglomeration in km2 for current year</a:t>
            </a:r>
          </a:p>
          <a:p>
            <a:r>
              <a:rPr lang="en-US" sz="1350" i="1" dirty="0">
                <a:solidFill>
                  <a:schemeClr val="tx1">
                    <a:lumMod val="65000"/>
                    <a:lumOff val="35000"/>
                  </a:schemeClr>
                </a:solidFill>
              </a:rPr>
              <a:t>y</a:t>
            </a:r>
            <a:r>
              <a:rPr lang="en-US" sz="1350" dirty="0">
                <a:solidFill>
                  <a:schemeClr val="tx1">
                    <a:lumMod val="65000"/>
                    <a:lumOff val="35000"/>
                  </a:schemeClr>
                </a:solidFill>
              </a:rPr>
              <a:t>: The number of years between the two measurement periods</a:t>
            </a:r>
            <a:endParaRPr lang="el-GR" sz="1350" dirty="0">
              <a:solidFill>
                <a:schemeClr val="tx1">
                  <a:lumMod val="65000"/>
                  <a:lumOff val="35000"/>
                </a:schemeClr>
              </a:solidFill>
            </a:endParaRPr>
          </a:p>
        </p:txBody>
      </p:sp>
      <p:sp>
        <p:nvSpPr>
          <p:cNvPr id="12" name="Βέλος προς τα κάτω 8"/>
          <p:cNvSpPr/>
          <p:nvPr/>
        </p:nvSpPr>
        <p:spPr>
          <a:xfrm>
            <a:off x="2222250" y="4633408"/>
            <a:ext cx="246888" cy="489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14" name="Ορθογώνιο 4"/>
          <p:cNvSpPr/>
          <p:nvPr/>
        </p:nvSpPr>
        <p:spPr>
          <a:xfrm rot="16200000">
            <a:off x="-1798975" y="4188930"/>
            <a:ext cx="3898032" cy="300082"/>
          </a:xfrm>
          <a:prstGeom prst="rect">
            <a:avLst/>
          </a:prstGeom>
          <a:ln>
            <a:solidFill>
              <a:srgbClr val="FFC000"/>
            </a:solidFill>
          </a:ln>
        </p:spPr>
        <p:txBody>
          <a:bodyPr wrap="square">
            <a:spAutoFit/>
          </a:bodyPr>
          <a:lstStyle/>
          <a:p>
            <a:r>
              <a:rPr lang="en-US" sz="1350" dirty="0" smtClean="0">
                <a:solidFill>
                  <a:schemeClr val="tx1">
                    <a:lumMod val="65000"/>
                    <a:lumOff val="35000"/>
                  </a:schemeClr>
                </a:solidFill>
              </a:rPr>
              <a:t>From Prof. </a:t>
            </a:r>
            <a:r>
              <a:rPr lang="en-US" sz="1350" dirty="0" err="1" smtClean="0">
                <a:solidFill>
                  <a:schemeClr val="tx1">
                    <a:lumMod val="65000"/>
                    <a:lumOff val="35000"/>
                  </a:schemeClr>
                </a:solidFill>
              </a:rPr>
              <a:t>Petros</a:t>
            </a:r>
            <a:r>
              <a:rPr lang="en-US" sz="1350" dirty="0" smtClean="0">
                <a:solidFill>
                  <a:schemeClr val="tx1">
                    <a:lumMod val="65000"/>
                    <a:lumOff val="35000"/>
                  </a:schemeClr>
                </a:solidFill>
              </a:rPr>
              <a:t> </a:t>
            </a:r>
            <a:r>
              <a:rPr lang="en-US" sz="1350" dirty="0" err="1" smtClean="0">
                <a:solidFill>
                  <a:schemeClr val="tx1">
                    <a:lumMod val="65000"/>
                    <a:lumOff val="35000"/>
                  </a:schemeClr>
                </a:solidFill>
              </a:rPr>
              <a:t>Patias</a:t>
            </a:r>
            <a:r>
              <a:rPr lang="en-US" sz="1350" dirty="0" smtClean="0">
                <a:solidFill>
                  <a:schemeClr val="tx1">
                    <a:lumMod val="65000"/>
                    <a:lumOff val="35000"/>
                  </a:schemeClr>
                </a:solidFill>
              </a:rPr>
              <a:t>, </a:t>
            </a:r>
            <a:r>
              <a:rPr lang="en-US" sz="1350" dirty="0" err="1" smtClean="0">
                <a:solidFill>
                  <a:schemeClr val="tx1">
                    <a:lumMod val="65000"/>
                    <a:lumOff val="35000"/>
                  </a:schemeClr>
                </a:solidFill>
              </a:rPr>
              <a:t>EuroGEOSS</a:t>
            </a:r>
            <a:r>
              <a:rPr lang="en-US" sz="1350" dirty="0" smtClean="0">
                <a:solidFill>
                  <a:schemeClr val="tx1">
                    <a:lumMod val="65000"/>
                    <a:lumOff val="35000"/>
                  </a:schemeClr>
                </a:solidFill>
              </a:rPr>
              <a:t> Workshop 2018 </a:t>
            </a:r>
            <a:endParaRPr lang="el-GR" sz="1350" dirty="0">
              <a:solidFill>
                <a:schemeClr val="tx1">
                  <a:lumMod val="65000"/>
                  <a:lumOff val="35000"/>
                </a:schemeClr>
              </a:solidFill>
            </a:endParaRPr>
          </a:p>
        </p:txBody>
      </p:sp>
    </p:spTree>
    <p:extLst>
      <p:ext uri="{BB962C8B-B14F-4D97-AF65-F5344CB8AC3E}">
        <p14:creationId xmlns:p14="http://schemas.microsoft.com/office/powerpoint/2010/main" val="51545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inbowColor.jpg"/>
          <p:cNvPicPr>
            <a:picLocks noChangeAspect="1"/>
          </p:cNvPicPr>
          <p:nvPr/>
        </p:nvPicPr>
        <p:blipFill>
          <a:blip r:embed="rId2"/>
          <a:stretch>
            <a:fillRect/>
          </a:stretch>
        </p:blipFill>
        <p:spPr>
          <a:xfrm>
            <a:off x="1849558" y="764704"/>
            <a:ext cx="5668542" cy="4251407"/>
          </a:xfrm>
          <a:prstGeom prst="rect">
            <a:avLst/>
          </a:prstGeom>
        </p:spPr>
      </p:pic>
      <p:sp>
        <p:nvSpPr>
          <p:cNvPr id="2" name="3 - Ορθογώνιο"/>
          <p:cNvSpPr>
            <a:spLocks noChangeArrowheads="1"/>
          </p:cNvSpPr>
          <p:nvPr/>
        </p:nvSpPr>
        <p:spPr bwMode="auto">
          <a:xfrm>
            <a:off x="827584" y="692696"/>
            <a:ext cx="7416824" cy="615553"/>
          </a:xfrm>
          <a:prstGeom prst="rect">
            <a:avLst/>
          </a:prstGeom>
          <a:noFill/>
          <a:ln w="9525">
            <a:noFill/>
            <a:miter lim="800000"/>
            <a:headEnd/>
            <a:tailEnd/>
          </a:ln>
        </p:spPr>
        <p:txBody>
          <a:bodyPr wrap="square">
            <a:spAutoFit/>
          </a:bodyPr>
          <a:lstStyle/>
          <a:p>
            <a:pPr algn="ctr" eaLnBrk="1" hangingPunct="1">
              <a:defRPr/>
            </a:pPr>
            <a:r>
              <a:rPr lang="en-US" sz="3400" b="1" dirty="0" smtClean="0">
                <a:solidFill>
                  <a:schemeClr val="tx2"/>
                </a:solidFill>
                <a:latin typeface="+mj-lt"/>
                <a:ea typeface="+mj-ea"/>
                <a:cs typeface="+mj-cs"/>
              </a:rPr>
              <a:t>What does Earth Observation refer to?</a:t>
            </a:r>
            <a:endParaRPr lang="el-GR" sz="3400" b="1" i="1" dirty="0">
              <a:solidFill>
                <a:schemeClr val="tx2"/>
              </a:solidFill>
              <a:latin typeface="+mj-lt"/>
              <a:ea typeface="+mj-ea"/>
              <a:cs typeface="+mj-cs"/>
            </a:endParaRPr>
          </a:p>
        </p:txBody>
      </p:sp>
      <p:pic>
        <p:nvPicPr>
          <p:cNvPr id="4" name="Picture 2" descr="D:\Dropbox\SMURBS_implementation\Dissem_Commun\site\in-situ.png"/>
          <p:cNvPicPr>
            <a:picLocks noChangeAspect="1" noChangeArrowheads="1"/>
          </p:cNvPicPr>
          <p:nvPr/>
        </p:nvPicPr>
        <p:blipFill>
          <a:blip r:embed="rId3"/>
          <a:srcRect/>
          <a:stretch>
            <a:fillRect/>
          </a:stretch>
        </p:blipFill>
        <p:spPr bwMode="auto">
          <a:xfrm>
            <a:off x="1946165" y="3956379"/>
            <a:ext cx="957200" cy="1255576"/>
          </a:xfrm>
          <a:prstGeom prst="rect">
            <a:avLst/>
          </a:prstGeom>
          <a:noFill/>
        </p:spPr>
      </p:pic>
      <p:pic>
        <p:nvPicPr>
          <p:cNvPr id="5" name="Picture 3" descr="D:\Dropbox\SMURBS_implementation\Dissem_Commun\site\modeling.png"/>
          <p:cNvPicPr>
            <a:picLocks noChangeAspect="1" noChangeArrowheads="1"/>
          </p:cNvPicPr>
          <p:nvPr/>
        </p:nvPicPr>
        <p:blipFill>
          <a:blip r:embed="rId4"/>
          <a:srcRect/>
          <a:stretch>
            <a:fillRect/>
          </a:stretch>
        </p:blipFill>
        <p:spPr bwMode="auto">
          <a:xfrm>
            <a:off x="3867803" y="4871058"/>
            <a:ext cx="1783701" cy="1176292"/>
          </a:xfrm>
          <a:prstGeom prst="rect">
            <a:avLst/>
          </a:prstGeom>
          <a:noFill/>
        </p:spPr>
      </p:pic>
      <p:pic>
        <p:nvPicPr>
          <p:cNvPr id="6" name="Picture 4" descr="D:\Dropbox\SMURBS_implementation\Dissem_Commun\site\observatories.png"/>
          <p:cNvPicPr>
            <a:picLocks noChangeAspect="1" noChangeArrowheads="1"/>
          </p:cNvPicPr>
          <p:nvPr/>
        </p:nvPicPr>
        <p:blipFill>
          <a:blip r:embed="rId5"/>
          <a:srcRect/>
          <a:stretch>
            <a:fillRect/>
          </a:stretch>
        </p:blipFill>
        <p:spPr bwMode="auto">
          <a:xfrm>
            <a:off x="7414552" y="1535624"/>
            <a:ext cx="901864" cy="1533540"/>
          </a:xfrm>
          <a:prstGeom prst="rect">
            <a:avLst/>
          </a:prstGeom>
          <a:noFill/>
        </p:spPr>
      </p:pic>
      <p:pic>
        <p:nvPicPr>
          <p:cNvPr id="7" name="Picture 5" descr="D:\Dropbox\SMURBS_implementation\Dissem_Commun\site\satelites.png"/>
          <p:cNvPicPr>
            <a:picLocks noChangeAspect="1" noChangeArrowheads="1"/>
          </p:cNvPicPr>
          <p:nvPr/>
        </p:nvPicPr>
        <p:blipFill>
          <a:blip r:embed="rId6"/>
          <a:srcRect/>
          <a:stretch>
            <a:fillRect/>
          </a:stretch>
        </p:blipFill>
        <p:spPr bwMode="auto">
          <a:xfrm>
            <a:off x="534470" y="1776305"/>
            <a:ext cx="1258214" cy="1385356"/>
          </a:xfrm>
          <a:prstGeom prst="rect">
            <a:avLst/>
          </a:prstGeom>
          <a:noFill/>
        </p:spPr>
      </p:pic>
      <p:pic>
        <p:nvPicPr>
          <p:cNvPr id="8" name="Picture 6" descr="D:\Dropbox\SMURBS_implementation\Dissem_Commun\site\smart_sensors.png"/>
          <p:cNvPicPr>
            <a:picLocks noChangeAspect="1" noChangeArrowheads="1"/>
          </p:cNvPicPr>
          <p:nvPr/>
        </p:nvPicPr>
        <p:blipFill>
          <a:blip r:embed="rId7"/>
          <a:srcRect/>
          <a:stretch>
            <a:fillRect/>
          </a:stretch>
        </p:blipFill>
        <p:spPr bwMode="auto">
          <a:xfrm>
            <a:off x="6111665" y="3997312"/>
            <a:ext cx="1449370" cy="1069424"/>
          </a:xfrm>
          <a:prstGeom prst="rect">
            <a:avLst/>
          </a:prstGeom>
          <a:noFill/>
        </p:spPr>
      </p:pic>
      <p:sp>
        <p:nvSpPr>
          <p:cNvPr id="9" name="3 - Ορθογώνιο"/>
          <p:cNvSpPr>
            <a:spLocks noChangeArrowheads="1"/>
          </p:cNvSpPr>
          <p:nvPr/>
        </p:nvSpPr>
        <p:spPr bwMode="auto">
          <a:xfrm>
            <a:off x="0" y="3236660"/>
            <a:ext cx="2441028" cy="523875"/>
          </a:xfrm>
          <a:prstGeom prst="rect">
            <a:avLst/>
          </a:prstGeom>
          <a:noFill/>
          <a:ln w="9525">
            <a:noFill/>
            <a:miter lim="800000"/>
            <a:headEnd/>
            <a:tailEnd/>
          </a:ln>
        </p:spPr>
        <p:txBody>
          <a:bodyPr wrap="square">
            <a:spAutoFit/>
          </a:bodyPr>
          <a:lstStyle/>
          <a:p>
            <a:pPr algn="ctr" eaLnBrk="1" hangingPunct="1">
              <a:defRPr/>
            </a:pPr>
            <a:r>
              <a:rPr lang="en-US" sz="2800" dirty="0" smtClean="0">
                <a:solidFill>
                  <a:schemeClr val="tx2"/>
                </a:solidFill>
                <a:latin typeface="+mj-lt"/>
                <a:ea typeface="+mj-ea"/>
                <a:cs typeface="+mj-cs"/>
              </a:rPr>
              <a:t>Satellites</a:t>
            </a:r>
            <a:endParaRPr lang="el-GR" sz="2800" i="1" dirty="0">
              <a:solidFill>
                <a:schemeClr val="tx2"/>
              </a:solidFill>
              <a:latin typeface="+mj-lt"/>
              <a:ea typeface="+mj-ea"/>
              <a:cs typeface="+mj-cs"/>
            </a:endParaRPr>
          </a:p>
        </p:txBody>
      </p:sp>
      <p:sp>
        <p:nvSpPr>
          <p:cNvPr id="10" name="3 - Ορθογώνιο"/>
          <p:cNvSpPr>
            <a:spLocks noChangeArrowheads="1"/>
          </p:cNvSpPr>
          <p:nvPr/>
        </p:nvSpPr>
        <p:spPr bwMode="auto">
          <a:xfrm>
            <a:off x="629044" y="5282992"/>
            <a:ext cx="2441028" cy="523875"/>
          </a:xfrm>
          <a:prstGeom prst="rect">
            <a:avLst/>
          </a:prstGeom>
          <a:noFill/>
          <a:ln w="9525">
            <a:noFill/>
            <a:miter lim="800000"/>
            <a:headEnd/>
            <a:tailEnd/>
          </a:ln>
        </p:spPr>
        <p:txBody>
          <a:bodyPr wrap="square">
            <a:spAutoFit/>
          </a:bodyPr>
          <a:lstStyle/>
          <a:p>
            <a:pPr algn="ctr" eaLnBrk="1" hangingPunct="1">
              <a:defRPr/>
            </a:pPr>
            <a:r>
              <a:rPr lang="en-US" sz="2800" dirty="0" smtClean="0">
                <a:solidFill>
                  <a:schemeClr val="accent5">
                    <a:lumMod val="50000"/>
                  </a:schemeClr>
                </a:solidFill>
                <a:latin typeface="+mj-lt"/>
                <a:ea typeface="+mj-ea"/>
                <a:cs typeface="+mj-cs"/>
              </a:rPr>
              <a:t>In situ</a:t>
            </a:r>
            <a:endParaRPr lang="el-GR" sz="2800" i="1" dirty="0">
              <a:solidFill>
                <a:schemeClr val="accent5">
                  <a:lumMod val="50000"/>
                </a:schemeClr>
              </a:solidFill>
              <a:latin typeface="+mj-lt"/>
              <a:ea typeface="+mj-ea"/>
              <a:cs typeface="+mj-cs"/>
            </a:endParaRPr>
          </a:p>
        </p:txBody>
      </p:sp>
      <p:sp>
        <p:nvSpPr>
          <p:cNvPr id="11" name="3 - Ορθογώνιο"/>
          <p:cNvSpPr>
            <a:spLocks noChangeArrowheads="1"/>
          </p:cNvSpPr>
          <p:nvPr/>
        </p:nvSpPr>
        <p:spPr bwMode="auto">
          <a:xfrm>
            <a:off x="4463988" y="5944259"/>
            <a:ext cx="2441028" cy="523875"/>
          </a:xfrm>
          <a:prstGeom prst="rect">
            <a:avLst/>
          </a:prstGeom>
          <a:noFill/>
          <a:ln w="9525">
            <a:noFill/>
            <a:miter lim="800000"/>
            <a:headEnd/>
            <a:tailEnd/>
          </a:ln>
        </p:spPr>
        <p:txBody>
          <a:bodyPr wrap="square">
            <a:spAutoFit/>
          </a:bodyPr>
          <a:lstStyle/>
          <a:p>
            <a:pPr algn="ctr" eaLnBrk="1" hangingPunct="1">
              <a:defRPr/>
            </a:pPr>
            <a:r>
              <a:rPr lang="en-US" sz="2800" dirty="0" smtClean="0">
                <a:solidFill>
                  <a:schemeClr val="accent6">
                    <a:lumMod val="75000"/>
                  </a:schemeClr>
                </a:solidFill>
                <a:latin typeface="+mj-lt"/>
                <a:ea typeface="+mj-ea"/>
                <a:cs typeface="+mj-cs"/>
              </a:rPr>
              <a:t>Models</a:t>
            </a:r>
            <a:endParaRPr lang="el-GR" sz="2800" i="1" dirty="0">
              <a:solidFill>
                <a:schemeClr val="accent6">
                  <a:lumMod val="75000"/>
                </a:schemeClr>
              </a:solidFill>
              <a:latin typeface="+mj-lt"/>
              <a:ea typeface="+mj-ea"/>
              <a:cs typeface="+mj-cs"/>
            </a:endParaRPr>
          </a:p>
        </p:txBody>
      </p:sp>
      <p:sp>
        <p:nvSpPr>
          <p:cNvPr id="12" name="3 - Ορθογώνιο"/>
          <p:cNvSpPr>
            <a:spLocks noChangeArrowheads="1"/>
          </p:cNvSpPr>
          <p:nvPr/>
        </p:nvSpPr>
        <p:spPr bwMode="auto">
          <a:xfrm>
            <a:off x="5796136" y="5053751"/>
            <a:ext cx="3347864" cy="523220"/>
          </a:xfrm>
          <a:prstGeom prst="rect">
            <a:avLst/>
          </a:prstGeom>
          <a:noFill/>
          <a:ln w="9525">
            <a:noFill/>
            <a:miter lim="800000"/>
            <a:headEnd/>
            <a:tailEnd/>
          </a:ln>
        </p:spPr>
        <p:txBody>
          <a:bodyPr wrap="square">
            <a:spAutoFit/>
          </a:bodyPr>
          <a:lstStyle/>
          <a:p>
            <a:pPr algn="ctr" eaLnBrk="1" hangingPunct="1">
              <a:defRPr/>
            </a:pPr>
            <a:r>
              <a:rPr lang="en-US" sz="2800" dirty="0" smtClean="0">
                <a:solidFill>
                  <a:srgbClr val="C00000"/>
                </a:solidFill>
                <a:latin typeface="+mj-lt"/>
                <a:ea typeface="+mj-ea"/>
                <a:cs typeface="+mj-cs"/>
              </a:rPr>
              <a:t>UAVs, smart sensors</a:t>
            </a:r>
            <a:endParaRPr lang="el-GR" sz="2800" i="1" dirty="0">
              <a:solidFill>
                <a:srgbClr val="C00000"/>
              </a:solidFill>
              <a:latin typeface="+mj-lt"/>
              <a:ea typeface="+mj-ea"/>
              <a:cs typeface="+mj-cs"/>
            </a:endParaRPr>
          </a:p>
        </p:txBody>
      </p:sp>
      <p:sp>
        <p:nvSpPr>
          <p:cNvPr id="13" name="3 - Ορθογώνιο"/>
          <p:cNvSpPr>
            <a:spLocks noChangeArrowheads="1"/>
          </p:cNvSpPr>
          <p:nvPr/>
        </p:nvSpPr>
        <p:spPr bwMode="auto">
          <a:xfrm>
            <a:off x="6804248" y="3124734"/>
            <a:ext cx="2441028" cy="523875"/>
          </a:xfrm>
          <a:prstGeom prst="rect">
            <a:avLst/>
          </a:prstGeom>
          <a:noFill/>
          <a:ln w="9525">
            <a:noFill/>
            <a:miter lim="800000"/>
            <a:headEnd/>
            <a:tailEnd/>
          </a:ln>
        </p:spPr>
        <p:txBody>
          <a:bodyPr wrap="square">
            <a:spAutoFit/>
          </a:bodyPr>
          <a:lstStyle/>
          <a:p>
            <a:pPr algn="ctr" eaLnBrk="1" hangingPunct="1">
              <a:defRPr/>
            </a:pPr>
            <a:r>
              <a:rPr lang="en-US" sz="2800" dirty="0" smtClean="0">
                <a:solidFill>
                  <a:schemeClr val="accent6">
                    <a:lumMod val="75000"/>
                  </a:schemeClr>
                </a:solidFill>
                <a:latin typeface="+mj-lt"/>
                <a:ea typeface="+mj-ea"/>
                <a:cs typeface="+mj-cs"/>
              </a:rPr>
              <a:t>Citizen science</a:t>
            </a:r>
            <a:endParaRPr lang="el-GR" sz="2800" i="1" dirty="0">
              <a:solidFill>
                <a:schemeClr val="accent6">
                  <a:lumMod val="75000"/>
                </a:schemeClr>
              </a:solidFill>
              <a:latin typeface="+mj-lt"/>
              <a:ea typeface="+mj-ea"/>
              <a:cs typeface="+mj-cs"/>
            </a:endParaRPr>
          </a:p>
        </p:txBody>
      </p:sp>
    </p:spTree>
    <p:extLst>
      <p:ext uri="{BB962C8B-B14F-4D97-AF65-F5344CB8AC3E}">
        <p14:creationId xmlns:p14="http://schemas.microsoft.com/office/powerpoint/2010/main" val="313512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rot="16200000">
            <a:off x="-3647257" y="2935289"/>
            <a:ext cx="8229600" cy="864096"/>
          </a:xfrm>
          <a:prstGeom prst="rect">
            <a:avLst/>
          </a:prstGeom>
        </p:spPr>
        <p:txBody>
          <a:bodyP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solidFill>
                  <a:schemeClr val="tx2"/>
                </a:solidFill>
              </a:rPr>
              <a:t>Kiev city growth </a:t>
            </a:r>
            <a:r>
              <a:rPr lang="en-US" sz="3400" b="1" dirty="0" smtClean="0">
                <a:solidFill>
                  <a:schemeClr val="tx2"/>
                </a:solidFill>
              </a:rPr>
              <a:t>1990-2017</a:t>
            </a:r>
          </a:p>
          <a:p>
            <a:r>
              <a:rPr lang="en-US" sz="1600" b="1" dirty="0" smtClean="0">
                <a:solidFill>
                  <a:schemeClr val="tx2"/>
                </a:solidFill>
              </a:rPr>
              <a:t>From Dr. Natalia </a:t>
            </a:r>
            <a:r>
              <a:rPr lang="en-US" sz="1600" b="1" dirty="0" err="1" smtClean="0">
                <a:solidFill>
                  <a:schemeClr val="tx2"/>
                </a:solidFill>
              </a:rPr>
              <a:t>Kussul</a:t>
            </a:r>
            <a:r>
              <a:rPr lang="en-US" sz="1600" b="1" dirty="0" smtClean="0">
                <a:solidFill>
                  <a:schemeClr val="tx2"/>
                </a:solidFill>
              </a:rPr>
              <a:t> (SRI), </a:t>
            </a:r>
          </a:p>
          <a:p>
            <a:r>
              <a:rPr lang="en-US" sz="1600" b="1" dirty="0" smtClean="0">
                <a:solidFill>
                  <a:schemeClr val="tx2"/>
                </a:solidFill>
              </a:rPr>
              <a:t>SMURBS stakeholders workshop, Hamburg</a:t>
            </a:r>
            <a:endParaRPr lang="uk-UA" sz="1600" b="1" dirty="0">
              <a:solidFill>
                <a:schemeClr val="tx2"/>
              </a:solidFill>
            </a:endParaRPr>
          </a:p>
        </p:txBody>
      </p:sp>
      <p:pic>
        <p:nvPicPr>
          <p:cNvPr id="5"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5" y="692696"/>
            <a:ext cx="5825723" cy="5580000"/>
          </a:xfrm>
          <a:prstGeom prst="rect">
            <a:avLst/>
          </a:prstGeom>
        </p:spPr>
      </p:pic>
      <p:pic>
        <p:nvPicPr>
          <p:cNvPr id="6"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692696"/>
            <a:ext cx="5825725" cy="5580000"/>
          </a:xfrm>
          <a:prstGeom prst="rect">
            <a:avLst/>
          </a:prstGeom>
        </p:spPr>
      </p:pic>
      <p:pic>
        <p:nvPicPr>
          <p:cNvPr id="7"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692696"/>
            <a:ext cx="5825725" cy="5580000"/>
          </a:xfrm>
          <a:prstGeom prst="rect">
            <a:avLst/>
          </a:prstGeom>
        </p:spPr>
      </p:pic>
      <p:pic>
        <p:nvPicPr>
          <p:cNvPr id="8"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692696"/>
            <a:ext cx="5825725" cy="5580000"/>
          </a:xfrm>
          <a:prstGeom prst="rect">
            <a:avLst/>
          </a:prstGeom>
        </p:spPr>
      </p:pic>
      <p:sp>
        <p:nvSpPr>
          <p:cNvPr id="9" name="Прямоугольник 9"/>
          <p:cNvSpPr/>
          <p:nvPr/>
        </p:nvSpPr>
        <p:spPr>
          <a:xfrm>
            <a:off x="2483768" y="3573016"/>
            <a:ext cx="864096" cy="648072"/>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TextBox 9"/>
          <p:cNvSpPr txBox="1"/>
          <p:nvPr/>
        </p:nvSpPr>
        <p:spPr>
          <a:xfrm>
            <a:off x="6660232" y="4899702"/>
            <a:ext cx="230425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err="1"/>
              <a:t>Vishneve</a:t>
            </a:r>
            <a:r>
              <a:rPr lang="en-US" dirty="0"/>
              <a:t> becomes </a:t>
            </a:r>
          </a:p>
          <a:p>
            <a:pPr algn="ctr"/>
            <a:r>
              <a:rPr lang="en-US" dirty="0"/>
              <a:t>a part of city</a:t>
            </a:r>
            <a:endParaRPr lang="uk-UA" dirty="0"/>
          </a:p>
        </p:txBody>
      </p:sp>
      <p:pic>
        <p:nvPicPr>
          <p:cNvPr id="11" name="Picture 2" descr="F:\GoogleDrive\smurbs_workshop\pics\v2\1990_small.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2907052"/>
            <a:ext cx="2614092" cy="198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F:\GoogleDrive\smurbs_workshop\pics\v2\2002_small.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4208" y="2907052"/>
            <a:ext cx="2614092" cy="198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GoogleDrive\smurbs_workshop\pics\v2\2017_small.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4208" y="2907052"/>
            <a:ext cx="2614092" cy="19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F:\GoogleDrive\smurbs_workshop\pics\v2\small.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4208" y="2907052"/>
            <a:ext cx="2614092" cy="19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6A0FDB7-A5EE-9941-AD17-DD5EE5C0E831}"/>
              </a:ext>
            </a:extLst>
          </p:cNvPr>
          <p:cNvPicPr>
            <a:picLocks noChangeAspect="1"/>
          </p:cNvPicPr>
          <p:nvPr/>
        </p:nvPicPr>
        <p:blipFill>
          <a:blip r:embed="rId10"/>
          <a:stretch>
            <a:fillRect/>
          </a:stretch>
        </p:blipFill>
        <p:spPr>
          <a:xfrm>
            <a:off x="1471532" y="1207962"/>
            <a:ext cx="6772876" cy="4752528"/>
          </a:xfrm>
          <a:prstGeom prst="rect">
            <a:avLst/>
          </a:prstGeom>
        </p:spPr>
      </p:pic>
    </p:spTree>
    <p:extLst>
      <p:ext uri="{BB962C8B-B14F-4D97-AF65-F5344CB8AC3E}">
        <p14:creationId xmlns:p14="http://schemas.microsoft.com/office/powerpoint/2010/main" val="58718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1"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objekt 1"/>
          <p:cNvPicPr>
            <a:picLocks noChangeAspect="1"/>
          </p:cNvPicPr>
          <p:nvPr/>
        </p:nvPicPr>
        <p:blipFill>
          <a:blip r:embed="rId2" cstate="print">
            <a:extLst>
              <a:ext uri="{28A0092B-C50C-407E-A947-70E740481C1C}">
                <a14:useLocalDpi xmlns:a14="http://schemas.microsoft.com/office/drawing/2010/main" val="0"/>
              </a:ext>
            </a:extLst>
          </a:blip>
          <a:srcRect l="9375" t="10001" r="70000" b="5556"/>
          <a:stretch>
            <a:fillRect/>
          </a:stretch>
        </p:blipFill>
        <p:spPr bwMode="auto">
          <a:xfrm>
            <a:off x="6687683" y="3995132"/>
            <a:ext cx="2486175" cy="286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p:cNvSpPr txBox="1">
            <a:spLocks/>
          </p:cNvSpPr>
          <p:nvPr/>
        </p:nvSpPr>
        <p:spPr>
          <a:xfrm>
            <a:off x="899592" y="764704"/>
            <a:ext cx="763284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400" b="1" dirty="0" smtClean="0">
                <a:solidFill>
                  <a:schemeClr val="tx2"/>
                </a:solidFill>
                <a:latin typeface="+mj-lt"/>
                <a:ea typeface="+mj-ea"/>
                <a:cs typeface="+mj-cs"/>
              </a:rPr>
              <a:t>Urban indicators that depend on EO data</a:t>
            </a:r>
            <a:endParaRPr lang="en-US" sz="3400" b="1" dirty="0">
              <a:solidFill>
                <a:schemeClr val="tx2"/>
              </a:solidFill>
              <a:latin typeface="+mj-lt"/>
              <a:ea typeface="+mj-ea"/>
              <a:cs typeface="+mj-cs"/>
            </a:endParaRPr>
          </a:p>
        </p:txBody>
      </p:sp>
      <p:sp>
        <p:nvSpPr>
          <p:cNvPr id="5" name="Θέση περιεχομένου 2"/>
          <p:cNvSpPr txBox="1">
            <a:spLocks/>
          </p:cNvSpPr>
          <p:nvPr/>
        </p:nvSpPr>
        <p:spPr>
          <a:xfrm>
            <a:off x="-206287" y="1417070"/>
            <a:ext cx="5486400" cy="384048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500" b="1" dirty="0" smtClean="0"/>
              <a:t>11.1.1</a:t>
            </a:r>
            <a:r>
              <a:rPr lang="en-US" sz="1500" dirty="0" smtClean="0"/>
              <a:t> Proportion of urban population living in slums, informal settlements or inadequate housing</a:t>
            </a:r>
          </a:p>
          <a:p>
            <a:pPr lvl="1"/>
            <a:r>
              <a:rPr lang="en-US" sz="1500" b="1" dirty="0" smtClean="0"/>
              <a:t>11.2.1 </a:t>
            </a:r>
            <a:r>
              <a:rPr lang="en-US" sz="1500" dirty="0" smtClean="0"/>
              <a:t>Proportion of population that has convenient access to public transport, by sex, age and persons with disabilities</a:t>
            </a:r>
          </a:p>
          <a:p>
            <a:pPr lvl="1"/>
            <a:r>
              <a:rPr lang="en-US" sz="1500" b="1" dirty="0" smtClean="0"/>
              <a:t>11.3.1</a:t>
            </a:r>
            <a:r>
              <a:rPr lang="en-US" sz="1500" dirty="0" smtClean="0"/>
              <a:t> Ratio of land consumption rate to population growth rate</a:t>
            </a:r>
          </a:p>
          <a:p>
            <a:pPr lvl="1"/>
            <a:r>
              <a:rPr lang="en-US" sz="1500" b="1" dirty="0" smtClean="0"/>
              <a:t>11.6.2 </a:t>
            </a:r>
            <a:r>
              <a:rPr lang="en-US" sz="1500" dirty="0" smtClean="0"/>
              <a:t>Annual mean levels of fine particulate matter (e.g. PM2.5 and PM10) in cities</a:t>
            </a:r>
          </a:p>
          <a:p>
            <a:pPr lvl="1"/>
            <a:r>
              <a:rPr lang="en-US" sz="1500" b="1" dirty="0" smtClean="0"/>
              <a:t>11.7.1 </a:t>
            </a:r>
            <a:r>
              <a:rPr lang="en-US" sz="1500" dirty="0" smtClean="0"/>
              <a:t>Average share of the built-up area of cities that is open space for public use for all, by sex, age and persons with disabilities</a:t>
            </a:r>
            <a:endParaRPr lang="el-GR" sz="1500" dirty="0"/>
          </a:p>
        </p:txBody>
      </p:sp>
      <p:sp>
        <p:nvSpPr>
          <p:cNvPr id="6" name="Βέλος προς τα κάτω 4"/>
          <p:cNvSpPr/>
          <p:nvPr/>
        </p:nvSpPr>
        <p:spPr>
          <a:xfrm>
            <a:off x="1907704" y="4548309"/>
            <a:ext cx="392096" cy="4937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7" name="Ορθογώνιο 6"/>
          <p:cNvSpPr/>
          <p:nvPr/>
        </p:nvSpPr>
        <p:spPr>
          <a:xfrm>
            <a:off x="775815" y="5127279"/>
            <a:ext cx="2596737" cy="369332"/>
          </a:xfrm>
          <a:prstGeom prst="rect">
            <a:avLst/>
          </a:prstGeom>
        </p:spPr>
        <p:txBody>
          <a:bodyPr wrap="none">
            <a:spAutoFit/>
          </a:bodyPr>
          <a:lstStyle/>
          <a:p>
            <a:r>
              <a:rPr lang="en-US" b="1" dirty="0"/>
              <a:t>Urban Essential Variables</a:t>
            </a:r>
            <a:endParaRPr lang="el-GR" sz="1350" dirty="0"/>
          </a:p>
        </p:txBody>
      </p:sp>
      <p:pic>
        <p:nvPicPr>
          <p:cNvPr id="21"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789" y="1340768"/>
            <a:ext cx="2611297" cy="2436395"/>
          </a:xfrm>
          <a:prstGeom prst="rect">
            <a:avLst/>
          </a:prstGeom>
        </p:spPr>
      </p:pic>
      <p:pic>
        <p:nvPicPr>
          <p:cNvPr id="22" name="Picture 6" descr="C:\Users\User\Desktop\PhotosSmog\DSC01655.JPG"/>
          <p:cNvPicPr>
            <a:picLocks noChangeAspect="1" noChangeArrowheads="1"/>
          </p:cNvPicPr>
          <p:nvPr/>
        </p:nvPicPr>
        <p:blipFill>
          <a:blip r:embed="rId4" cstate="print"/>
          <a:srcRect/>
          <a:stretch>
            <a:fillRect/>
          </a:stretch>
        </p:blipFill>
        <p:spPr bwMode="auto">
          <a:xfrm>
            <a:off x="5337975" y="3231184"/>
            <a:ext cx="2718898" cy="2040101"/>
          </a:xfrm>
          <a:prstGeom prst="rect">
            <a:avLst/>
          </a:prstGeom>
          <a:noFill/>
          <a:ln w="9525">
            <a:noFill/>
            <a:miter lim="800000"/>
            <a:headEnd/>
            <a:tailEnd/>
          </a:ln>
        </p:spPr>
      </p:pic>
      <p:pic>
        <p:nvPicPr>
          <p:cNvPr id="23" name="Picture 4" descr="C:\Users\User\Desktop\PhotosSmog\DSC01687.JPG"/>
          <p:cNvPicPr>
            <a:picLocks noChangeAspect="1" noChangeArrowheads="1"/>
          </p:cNvPicPr>
          <p:nvPr/>
        </p:nvPicPr>
        <p:blipFill>
          <a:blip r:embed="rId5" cstate="print"/>
          <a:srcRect/>
          <a:stretch>
            <a:fillRect/>
          </a:stretch>
        </p:blipFill>
        <p:spPr bwMode="auto">
          <a:xfrm>
            <a:off x="3707370" y="4655236"/>
            <a:ext cx="2244725" cy="1682750"/>
          </a:xfrm>
          <a:prstGeom prst="rect">
            <a:avLst/>
          </a:prstGeom>
          <a:solidFill>
            <a:schemeClr val="bg1"/>
          </a:solidFill>
          <a:ln w="9525">
            <a:noFill/>
            <a:miter lim="800000"/>
            <a:headEnd/>
            <a:tailEnd/>
          </a:ln>
        </p:spPr>
      </p:pic>
      <p:sp>
        <p:nvSpPr>
          <p:cNvPr id="25" name="Rounded Rectangle 24"/>
          <p:cNvSpPr/>
          <p:nvPr/>
        </p:nvSpPr>
        <p:spPr>
          <a:xfrm>
            <a:off x="251520" y="3212976"/>
            <a:ext cx="4820664" cy="504056"/>
          </a:xfrm>
          <a:prstGeom prst="roundRect">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6754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rock&#10;&#10;Description generated with high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688" y="1575222"/>
            <a:ext cx="2349500" cy="2006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eople in a room&#10;&#10;Description generated with very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388" y="3708822"/>
            <a:ext cx="2349500" cy="19939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p:cNvSpPr txBox="1">
            <a:spLocks/>
          </p:cNvSpPr>
          <p:nvPr/>
        </p:nvSpPr>
        <p:spPr>
          <a:xfrm>
            <a:off x="4874320" y="764704"/>
            <a:ext cx="2651204" cy="5064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000" b="1" dirty="0" err="1" smtClean="0">
                <a:solidFill>
                  <a:schemeClr val="tx2"/>
                </a:solidFill>
                <a:latin typeface="Arial Narrow" panose="020B0606020202030204" pitchFamily="34" charset="0"/>
                <a:ea typeface="Arial Narrow" panose="020B0606020202030204" pitchFamily="34" charset="0"/>
                <a:cs typeface="Arial Narrow" panose="020B0606020202030204" pitchFamily="34" charset="0"/>
              </a:rPr>
              <a:t>Trends.Earth</a:t>
            </a:r>
            <a:endParaRPr lang="en-US" altLang="en-US" sz="3000" b="1" dirty="0" smtClean="0">
              <a:solidFill>
                <a:schemeClr val="tx2"/>
              </a:solidFill>
              <a:latin typeface="Arial Narrow" panose="020B0606020202030204" pitchFamily="34" charset="0"/>
              <a:ea typeface="Arial Narrow" panose="020B0606020202030204" pitchFamily="34" charset="0"/>
              <a:cs typeface="Arial Narrow" panose="020B0606020202030204" pitchFamily="34" charset="0"/>
            </a:endParaRPr>
          </a:p>
        </p:txBody>
      </p:sp>
      <p:sp>
        <p:nvSpPr>
          <p:cNvPr id="11" name="Hexagon 2">
            <a:extLst>
              <a:ext uri="{FF2B5EF4-FFF2-40B4-BE49-F238E27FC236}">
                <a16:creationId xmlns:a16="http://schemas.microsoft.com/office/drawing/2014/main" id="{1073332F-9ECA-A446-820C-857B798EEB8D}"/>
              </a:ext>
            </a:extLst>
          </p:cNvPr>
          <p:cNvSpPr>
            <a:spLocks noChangeAspect="1"/>
          </p:cNvSpPr>
          <p:nvPr/>
        </p:nvSpPr>
        <p:spPr>
          <a:xfrm>
            <a:off x="-36512" y="476672"/>
            <a:ext cx="2403475" cy="2085975"/>
          </a:xfrm>
          <a:custGeom>
            <a:avLst/>
            <a:gdLst>
              <a:gd name="connsiteX0" fmla="*/ 0 w 2637865"/>
              <a:gd name="connsiteY0" fmla="*/ 1179879 h 2359757"/>
              <a:gd name="connsiteX1" fmla="*/ 589939 w 2637865"/>
              <a:gd name="connsiteY1" fmla="*/ 1 h 2359757"/>
              <a:gd name="connsiteX2" fmla="*/ 2047926 w 2637865"/>
              <a:gd name="connsiteY2" fmla="*/ 1 h 2359757"/>
              <a:gd name="connsiteX3" fmla="*/ 2637865 w 2637865"/>
              <a:gd name="connsiteY3" fmla="*/ 1179879 h 2359757"/>
              <a:gd name="connsiteX4" fmla="*/ 2047926 w 2637865"/>
              <a:gd name="connsiteY4" fmla="*/ 2359756 h 2359757"/>
              <a:gd name="connsiteX5" fmla="*/ 589939 w 2637865"/>
              <a:gd name="connsiteY5" fmla="*/ 2359756 h 2359757"/>
              <a:gd name="connsiteX6" fmla="*/ 0 w 2637865"/>
              <a:gd name="connsiteY6" fmla="*/ 1179879 h 2359757"/>
              <a:gd name="connsiteX0" fmla="*/ 0 w 2637865"/>
              <a:gd name="connsiteY0" fmla="*/ 1179878 h 2368899"/>
              <a:gd name="connsiteX1" fmla="*/ 589939 w 2637865"/>
              <a:gd name="connsiteY1" fmla="*/ 0 h 2368899"/>
              <a:gd name="connsiteX2" fmla="*/ 2047926 w 2637865"/>
              <a:gd name="connsiteY2" fmla="*/ 0 h 2368899"/>
              <a:gd name="connsiteX3" fmla="*/ 2637865 w 2637865"/>
              <a:gd name="connsiteY3" fmla="*/ 1179878 h 2368899"/>
              <a:gd name="connsiteX4" fmla="*/ 2047926 w 2637865"/>
              <a:gd name="connsiteY4" fmla="*/ 2359755 h 2368899"/>
              <a:gd name="connsiteX5" fmla="*/ 717955 w 2637865"/>
              <a:gd name="connsiteY5" fmla="*/ 2368899 h 2368899"/>
              <a:gd name="connsiteX6" fmla="*/ 0 w 2637865"/>
              <a:gd name="connsiteY6" fmla="*/ 1179878 h 2368899"/>
              <a:gd name="connsiteX0" fmla="*/ 0 w 2637865"/>
              <a:gd name="connsiteY0" fmla="*/ 1179878 h 2378043"/>
              <a:gd name="connsiteX1" fmla="*/ 589939 w 2637865"/>
              <a:gd name="connsiteY1" fmla="*/ 0 h 2378043"/>
              <a:gd name="connsiteX2" fmla="*/ 2047926 w 2637865"/>
              <a:gd name="connsiteY2" fmla="*/ 0 h 2378043"/>
              <a:gd name="connsiteX3" fmla="*/ 2637865 w 2637865"/>
              <a:gd name="connsiteY3" fmla="*/ 1179878 h 2378043"/>
              <a:gd name="connsiteX4" fmla="*/ 2047926 w 2637865"/>
              <a:gd name="connsiteY4" fmla="*/ 2359755 h 2378043"/>
              <a:gd name="connsiteX5" fmla="*/ 644803 w 2637865"/>
              <a:gd name="connsiteY5" fmla="*/ 2378043 h 2378043"/>
              <a:gd name="connsiteX6" fmla="*/ 0 w 2637865"/>
              <a:gd name="connsiteY6" fmla="*/ 1179878 h 2378043"/>
              <a:gd name="connsiteX0" fmla="*/ 0 w 2683585"/>
              <a:gd name="connsiteY0" fmla="*/ 1189022 h 2378043"/>
              <a:gd name="connsiteX1" fmla="*/ 635659 w 2683585"/>
              <a:gd name="connsiteY1" fmla="*/ 0 h 2378043"/>
              <a:gd name="connsiteX2" fmla="*/ 2093646 w 2683585"/>
              <a:gd name="connsiteY2" fmla="*/ 0 h 2378043"/>
              <a:gd name="connsiteX3" fmla="*/ 2683585 w 2683585"/>
              <a:gd name="connsiteY3" fmla="*/ 1179878 h 2378043"/>
              <a:gd name="connsiteX4" fmla="*/ 2093646 w 2683585"/>
              <a:gd name="connsiteY4" fmla="*/ 2359755 h 2378043"/>
              <a:gd name="connsiteX5" fmla="*/ 690523 w 2683585"/>
              <a:gd name="connsiteY5" fmla="*/ 2378043 h 2378043"/>
              <a:gd name="connsiteX6" fmla="*/ 0 w 2683585"/>
              <a:gd name="connsiteY6" fmla="*/ 1189022 h 2378043"/>
              <a:gd name="connsiteX0" fmla="*/ 0 w 2546425"/>
              <a:gd name="connsiteY0" fmla="*/ 1189022 h 2378043"/>
              <a:gd name="connsiteX1" fmla="*/ 635659 w 2546425"/>
              <a:gd name="connsiteY1" fmla="*/ 0 h 2378043"/>
              <a:gd name="connsiteX2" fmla="*/ 2093646 w 2546425"/>
              <a:gd name="connsiteY2" fmla="*/ 0 h 2378043"/>
              <a:gd name="connsiteX3" fmla="*/ 2546425 w 2546425"/>
              <a:gd name="connsiteY3" fmla="*/ 1189022 h 2378043"/>
              <a:gd name="connsiteX4" fmla="*/ 2093646 w 2546425"/>
              <a:gd name="connsiteY4" fmla="*/ 2359755 h 2378043"/>
              <a:gd name="connsiteX5" fmla="*/ 690523 w 2546425"/>
              <a:gd name="connsiteY5" fmla="*/ 2378043 h 2378043"/>
              <a:gd name="connsiteX6" fmla="*/ 0 w 2546425"/>
              <a:gd name="connsiteY6" fmla="*/ 1189022 h 2378043"/>
              <a:gd name="connsiteX0" fmla="*/ 0 w 2711017"/>
              <a:gd name="connsiteY0" fmla="*/ 1189022 h 2378043"/>
              <a:gd name="connsiteX1" fmla="*/ 635659 w 2711017"/>
              <a:gd name="connsiteY1" fmla="*/ 0 h 2378043"/>
              <a:gd name="connsiteX2" fmla="*/ 2093646 w 2711017"/>
              <a:gd name="connsiteY2" fmla="*/ 0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11350 w 2711017"/>
              <a:gd name="connsiteY4" fmla="*/ 2368901 h 2378043"/>
              <a:gd name="connsiteX5" fmla="*/ 690523 w 2711017"/>
              <a:gd name="connsiteY5" fmla="*/ 2378043 h 2378043"/>
              <a:gd name="connsiteX6" fmla="*/ 0 w 2711017"/>
              <a:gd name="connsiteY6" fmla="*/ 1189022 h 2378043"/>
              <a:gd name="connsiteX0" fmla="*/ 0 w 2711017"/>
              <a:gd name="connsiteY0" fmla="*/ 1189022 h 2378048"/>
              <a:gd name="connsiteX1" fmla="*/ 635659 w 2711017"/>
              <a:gd name="connsiteY1" fmla="*/ 0 h 2378048"/>
              <a:gd name="connsiteX2" fmla="*/ 2029638 w 2711017"/>
              <a:gd name="connsiteY2" fmla="*/ 9147 h 2378048"/>
              <a:gd name="connsiteX3" fmla="*/ 2711017 w 2711017"/>
              <a:gd name="connsiteY3" fmla="*/ 1207310 h 2378048"/>
              <a:gd name="connsiteX4" fmla="*/ 1965630 w 2711017"/>
              <a:gd name="connsiteY4" fmla="*/ 2378048 h 2378048"/>
              <a:gd name="connsiteX5" fmla="*/ 690523 w 2711017"/>
              <a:gd name="connsiteY5" fmla="*/ 2378043 h 2378048"/>
              <a:gd name="connsiteX6" fmla="*/ 0 w 2711017"/>
              <a:gd name="connsiteY6" fmla="*/ 1189022 h 2378048"/>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78043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63675 w 2711017"/>
              <a:gd name="connsiteY5" fmla="*/ 2387190 h 2387195"/>
              <a:gd name="connsiteX6" fmla="*/ 0 w 2711017"/>
              <a:gd name="connsiteY6" fmla="*/ 1189022 h 2387195"/>
              <a:gd name="connsiteX0" fmla="*/ 0 w 2711017"/>
              <a:gd name="connsiteY0" fmla="*/ 1189022 h 2396337"/>
              <a:gd name="connsiteX1" fmla="*/ 635659 w 2711017"/>
              <a:gd name="connsiteY1" fmla="*/ 0 h 2396337"/>
              <a:gd name="connsiteX2" fmla="*/ 2029638 w 2711017"/>
              <a:gd name="connsiteY2" fmla="*/ 9147 h 2396337"/>
              <a:gd name="connsiteX3" fmla="*/ 2711017 w 2711017"/>
              <a:gd name="connsiteY3" fmla="*/ 1207310 h 2396337"/>
              <a:gd name="connsiteX4" fmla="*/ 2011350 w 2711017"/>
              <a:gd name="connsiteY4" fmla="*/ 2387195 h 2396337"/>
              <a:gd name="connsiteX5" fmla="*/ 699667 w 2711017"/>
              <a:gd name="connsiteY5" fmla="*/ 2396337 h 2396337"/>
              <a:gd name="connsiteX6" fmla="*/ 0 w 2711017"/>
              <a:gd name="connsiteY6" fmla="*/ 1189022 h 2396337"/>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72819 w 2711017"/>
              <a:gd name="connsiteY5" fmla="*/ 2140232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87190 h 2387195"/>
              <a:gd name="connsiteX6" fmla="*/ 0 w 2711017"/>
              <a:gd name="connsiteY6" fmla="*/ 1189022 h 2387195"/>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1941500 w 2711017"/>
              <a:gd name="connsiteY4" fmla="*/ 2190289 h 2387190"/>
              <a:gd name="connsiteX5" fmla="*/ 690523 w 2711017"/>
              <a:gd name="connsiteY5" fmla="*/ 2387190 h 2387190"/>
              <a:gd name="connsiteX6" fmla="*/ 0 w 2711017"/>
              <a:gd name="connsiteY6" fmla="*/ 1189022 h 2387190"/>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2036750 w 2711017"/>
              <a:gd name="connsiteY4" fmla="*/ 2368140 h 2387190"/>
              <a:gd name="connsiteX5" fmla="*/ 690523 w 2711017"/>
              <a:gd name="connsiteY5" fmla="*/ 2387190 h 2387190"/>
              <a:gd name="connsiteX6" fmla="*/ 0 w 2711017"/>
              <a:gd name="connsiteY6" fmla="*/ 1189022 h 2387190"/>
              <a:gd name="connsiteX0" fmla="*/ 0 w 2711017"/>
              <a:gd name="connsiteY0" fmla="*/ 1189022 h 2368140"/>
              <a:gd name="connsiteX1" fmla="*/ 635659 w 2711017"/>
              <a:gd name="connsiteY1" fmla="*/ 0 h 2368140"/>
              <a:gd name="connsiteX2" fmla="*/ 2029638 w 2711017"/>
              <a:gd name="connsiteY2" fmla="*/ 9147 h 2368140"/>
              <a:gd name="connsiteX3" fmla="*/ 2711017 w 2711017"/>
              <a:gd name="connsiteY3" fmla="*/ 1207310 h 2368140"/>
              <a:gd name="connsiteX4" fmla="*/ 2036750 w 2711017"/>
              <a:gd name="connsiteY4" fmla="*/ 2368140 h 2368140"/>
              <a:gd name="connsiteX5" fmla="*/ 798473 w 2711017"/>
              <a:gd name="connsiteY5" fmla="*/ 2133118 h 2368140"/>
              <a:gd name="connsiteX6" fmla="*/ 0 w 2711017"/>
              <a:gd name="connsiteY6" fmla="*/ 1189022 h 2368140"/>
              <a:gd name="connsiteX0" fmla="*/ 0 w 2711017"/>
              <a:gd name="connsiteY0" fmla="*/ 1189022 h 2374487"/>
              <a:gd name="connsiteX1" fmla="*/ 635659 w 2711017"/>
              <a:gd name="connsiteY1" fmla="*/ 0 h 2374487"/>
              <a:gd name="connsiteX2" fmla="*/ 2029638 w 2711017"/>
              <a:gd name="connsiteY2" fmla="*/ 9147 h 2374487"/>
              <a:gd name="connsiteX3" fmla="*/ 2711017 w 2711017"/>
              <a:gd name="connsiteY3" fmla="*/ 1207310 h 2374487"/>
              <a:gd name="connsiteX4" fmla="*/ 2036750 w 2711017"/>
              <a:gd name="connsiteY4" fmla="*/ 2368140 h 2374487"/>
              <a:gd name="connsiteX5" fmla="*/ 684173 w 2711017"/>
              <a:gd name="connsiteY5" fmla="*/ 2374487 h 2374487"/>
              <a:gd name="connsiteX6" fmla="*/ 0 w 2711017"/>
              <a:gd name="connsiteY6" fmla="*/ 1189022 h 2374487"/>
              <a:gd name="connsiteX0" fmla="*/ 0 w 2723717"/>
              <a:gd name="connsiteY0" fmla="*/ 1189022 h 2374487"/>
              <a:gd name="connsiteX1" fmla="*/ 635659 w 2723717"/>
              <a:gd name="connsiteY1" fmla="*/ 0 h 2374487"/>
              <a:gd name="connsiteX2" fmla="*/ 2029638 w 2723717"/>
              <a:gd name="connsiteY2" fmla="*/ 9147 h 2374487"/>
              <a:gd name="connsiteX3" fmla="*/ 2723717 w 2723717"/>
              <a:gd name="connsiteY3" fmla="*/ 1200958 h 2374487"/>
              <a:gd name="connsiteX4" fmla="*/ 2036750 w 2723717"/>
              <a:gd name="connsiteY4" fmla="*/ 2368140 h 2374487"/>
              <a:gd name="connsiteX5" fmla="*/ 684173 w 2723717"/>
              <a:gd name="connsiteY5" fmla="*/ 2374487 h 2374487"/>
              <a:gd name="connsiteX6" fmla="*/ 0 w 2723717"/>
              <a:gd name="connsiteY6" fmla="*/ 1189022 h 2374487"/>
              <a:gd name="connsiteX0" fmla="*/ 0 w 2723717"/>
              <a:gd name="connsiteY0" fmla="*/ 1179875 h 2365340"/>
              <a:gd name="connsiteX1" fmla="*/ 667409 w 2723717"/>
              <a:gd name="connsiteY1" fmla="*/ 130593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9875 h 2365340"/>
              <a:gd name="connsiteX1" fmla="*/ 673759 w 2723717"/>
              <a:gd name="connsiteY1" fmla="*/ 3557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6318 h 2361783"/>
              <a:gd name="connsiteX1" fmla="*/ 673759 w 2723717"/>
              <a:gd name="connsiteY1" fmla="*/ 0 h 2361783"/>
              <a:gd name="connsiteX2" fmla="*/ 1959788 w 2723717"/>
              <a:gd name="connsiteY2" fmla="*/ 244163 h 2361783"/>
              <a:gd name="connsiteX3" fmla="*/ 2723717 w 2723717"/>
              <a:gd name="connsiteY3" fmla="*/ 1188254 h 2361783"/>
              <a:gd name="connsiteX4" fmla="*/ 2036750 w 2723717"/>
              <a:gd name="connsiteY4" fmla="*/ 2355436 h 2361783"/>
              <a:gd name="connsiteX5" fmla="*/ 684173 w 2723717"/>
              <a:gd name="connsiteY5" fmla="*/ 2361783 h 2361783"/>
              <a:gd name="connsiteX6" fmla="*/ 0 w 2723717"/>
              <a:gd name="connsiteY6" fmla="*/ 1176318 h 2361783"/>
              <a:gd name="connsiteX0" fmla="*/ 0 w 2723717"/>
              <a:gd name="connsiteY0" fmla="*/ 1179875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457017"/>
              <a:gd name="connsiteY0" fmla="*/ 1186227 h 2365340"/>
              <a:gd name="connsiteX1" fmla="*/ 407059 w 2457017"/>
              <a:gd name="connsiteY1" fmla="*/ 3557 h 2365340"/>
              <a:gd name="connsiteX2" fmla="*/ 1775638 w 2457017"/>
              <a:gd name="connsiteY2" fmla="*/ 0 h 2365340"/>
              <a:gd name="connsiteX3" fmla="*/ 2457017 w 2457017"/>
              <a:gd name="connsiteY3" fmla="*/ 1191811 h 2365340"/>
              <a:gd name="connsiteX4" fmla="*/ 1770050 w 2457017"/>
              <a:gd name="connsiteY4" fmla="*/ 2358993 h 2365340"/>
              <a:gd name="connsiteX5" fmla="*/ 417473 w 2457017"/>
              <a:gd name="connsiteY5" fmla="*/ 2365340 h 2365340"/>
              <a:gd name="connsiteX6" fmla="*/ 0 w 2457017"/>
              <a:gd name="connsiteY6" fmla="*/ 1186227 h 2365340"/>
              <a:gd name="connsiteX0" fmla="*/ 0 w 2723717"/>
              <a:gd name="connsiteY0" fmla="*/ 1179876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6 h 236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3717" h="2365340">
                <a:moveTo>
                  <a:pt x="0" y="1179876"/>
                </a:moveTo>
                <a:lnTo>
                  <a:pt x="673759" y="3557"/>
                </a:lnTo>
                <a:lnTo>
                  <a:pt x="2042338" y="0"/>
                </a:lnTo>
                <a:lnTo>
                  <a:pt x="2723717" y="1191811"/>
                </a:lnTo>
                <a:lnTo>
                  <a:pt x="2036750" y="2358993"/>
                </a:lnTo>
                <a:lnTo>
                  <a:pt x="684173" y="2365340"/>
                </a:lnTo>
                <a:lnTo>
                  <a:pt x="0" y="1179876"/>
                </a:lnTo>
                <a:close/>
              </a:path>
            </a:pathLst>
          </a:custGeom>
          <a:solidFill>
            <a:schemeClr val="accent5"/>
          </a:solidFill>
          <a:ln w="920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500" b="1" kern="0" dirty="0">
              <a:solidFill>
                <a:srgbClr val="244D60"/>
              </a:solidFill>
              <a:latin typeface="Arial" panose="020B0604020202020204" pitchFamily="34" charset="0"/>
              <a:cs typeface="Arial" panose="020B0604020202020204" pitchFamily="34" charset="0"/>
            </a:endParaRPr>
          </a:p>
        </p:txBody>
      </p:sp>
      <p:sp>
        <p:nvSpPr>
          <p:cNvPr id="12" name="Hexagon 2">
            <a:extLst>
              <a:ext uri="{FF2B5EF4-FFF2-40B4-BE49-F238E27FC236}">
                <a16:creationId xmlns:a16="http://schemas.microsoft.com/office/drawing/2014/main" id="{2CB4610E-4224-1541-9078-CA3960DEDB3F}"/>
              </a:ext>
            </a:extLst>
          </p:cNvPr>
          <p:cNvSpPr>
            <a:spLocks noChangeAspect="1"/>
          </p:cNvSpPr>
          <p:nvPr/>
        </p:nvSpPr>
        <p:spPr>
          <a:xfrm>
            <a:off x="-17462" y="2619797"/>
            <a:ext cx="2333625" cy="2025650"/>
          </a:xfrm>
          <a:custGeom>
            <a:avLst/>
            <a:gdLst>
              <a:gd name="connsiteX0" fmla="*/ 0 w 2637865"/>
              <a:gd name="connsiteY0" fmla="*/ 1179879 h 2359757"/>
              <a:gd name="connsiteX1" fmla="*/ 589939 w 2637865"/>
              <a:gd name="connsiteY1" fmla="*/ 1 h 2359757"/>
              <a:gd name="connsiteX2" fmla="*/ 2047926 w 2637865"/>
              <a:gd name="connsiteY2" fmla="*/ 1 h 2359757"/>
              <a:gd name="connsiteX3" fmla="*/ 2637865 w 2637865"/>
              <a:gd name="connsiteY3" fmla="*/ 1179879 h 2359757"/>
              <a:gd name="connsiteX4" fmla="*/ 2047926 w 2637865"/>
              <a:gd name="connsiteY4" fmla="*/ 2359756 h 2359757"/>
              <a:gd name="connsiteX5" fmla="*/ 589939 w 2637865"/>
              <a:gd name="connsiteY5" fmla="*/ 2359756 h 2359757"/>
              <a:gd name="connsiteX6" fmla="*/ 0 w 2637865"/>
              <a:gd name="connsiteY6" fmla="*/ 1179879 h 2359757"/>
              <a:gd name="connsiteX0" fmla="*/ 0 w 2637865"/>
              <a:gd name="connsiteY0" fmla="*/ 1179878 h 2368899"/>
              <a:gd name="connsiteX1" fmla="*/ 589939 w 2637865"/>
              <a:gd name="connsiteY1" fmla="*/ 0 h 2368899"/>
              <a:gd name="connsiteX2" fmla="*/ 2047926 w 2637865"/>
              <a:gd name="connsiteY2" fmla="*/ 0 h 2368899"/>
              <a:gd name="connsiteX3" fmla="*/ 2637865 w 2637865"/>
              <a:gd name="connsiteY3" fmla="*/ 1179878 h 2368899"/>
              <a:gd name="connsiteX4" fmla="*/ 2047926 w 2637865"/>
              <a:gd name="connsiteY4" fmla="*/ 2359755 h 2368899"/>
              <a:gd name="connsiteX5" fmla="*/ 717955 w 2637865"/>
              <a:gd name="connsiteY5" fmla="*/ 2368899 h 2368899"/>
              <a:gd name="connsiteX6" fmla="*/ 0 w 2637865"/>
              <a:gd name="connsiteY6" fmla="*/ 1179878 h 2368899"/>
              <a:gd name="connsiteX0" fmla="*/ 0 w 2637865"/>
              <a:gd name="connsiteY0" fmla="*/ 1179878 h 2378043"/>
              <a:gd name="connsiteX1" fmla="*/ 589939 w 2637865"/>
              <a:gd name="connsiteY1" fmla="*/ 0 h 2378043"/>
              <a:gd name="connsiteX2" fmla="*/ 2047926 w 2637865"/>
              <a:gd name="connsiteY2" fmla="*/ 0 h 2378043"/>
              <a:gd name="connsiteX3" fmla="*/ 2637865 w 2637865"/>
              <a:gd name="connsiteY3" fmla="*/ 1179878 h 2378043"/>
              <a:gd name="connsiteX4" fmla="*/ 2047926 w 2637865"/>
              <a:gd name="connsiteY4" fmla="*/ 2359755 h 2378043"/>
              <a:gd name="connsiteX5" fmla="*/ 644803 w 2637865"/>
              <a:gd name="connsiteY5" fmla="*/ 2378043 h 2378043"/>
              <a:gd name="connsiteX6" fmla="*/ 0 w 2637865"/>
              <a:gd name="connsiteY6" fmla="*/ 1179878 h 2378043"/>
              <a:gd name="connsiteX0" fmla="*/ 0 w 2683585"/>
              <a:gd name="connsiteY0" fmla="*/ 1189022 h 2378043"/>
              <a:gd name="connsiteX1" fmla="*/ 635659 w 2683585"/>
              <a:gd name="connsiteY1" fmla="*/ 0 h 2378043"/>
              <a:gd name="connsiteX2" fmla="*/ 2093646 w 2683585"/>
              <a:gd name="connsiteY2" fmla="*/ 0 h 2378043"/>
              <a:gd name="connsiteX3" fmla="*/ 2683585 w 2683585"/>
              <a:gd name="connsiteY3" fmla="*/ 1179878 h 2378043"/>
              <a:gd name="connsiteX4" fmla="*/ 2093646 w 2683585"/>
              <a:gd name="connsiteY4" fmla="*/ 2359755 h 2378043"/>
              <a:gd name="connsiteX5" fmla="*/ 690523 w 2683585"/>
              <a:gd name="connsiteY5" fmla="*/ 2378043 h 2378043"/>
              <a:gd name="connsiteX6" fmla="*/ 0 w 2683585"/>
              <a:gd name="connsiteY6" fmla="*/ 1189022 h 2378043"/>
              <a:gd name="connsiteX0" fmla="*/ 0 w 2546425"/>
              <a:gd name="connsiteY0" fmla="*/ 1189022 h 2378043"/>
              <a:gd name="connsiteX1" fmla="*/ 635659 w 2546425"/>
              <a:gd name="connsiteY1" fmla="*/ 0 h 2378043"/>
              <a:gd name="connsiteX2" fmla="*/ 2093646 w 2546425"/>
              <a:gd name="connsiteY2" fmla="*/ 0 h 2378043"/>
              <a:gd name="connsiteX3" fmla="*/ 2546425 w 2546425"/>
              <a:gd name="connsiteY3" fmla="*/ 1189022 h 2378043"/>
              <a:gd name="connsiteX4" fmla="*/ 2093646 w 2546425"/>
              <a:gd name="connsiteY4" fmla="*/ 2359755 h 2378043"/>
              <a:gd name="connsiteX5" fmla="*/ 690523 w 2546425"/>
              <a:gd name="connsiteY5" fmla="*/ 2378043 h 2378043"/>
              <a:gd name="connsiteX6" fmla="*/ 0 w 2546425"/>
              <a:gd name="connsiteY6" fmla="*/ 1189022 h 2378043"/>
              <a:gd name="connsiteX0" fmla="*/ 0 w 2711017"/>
              <a:gd name="connsiteY0" fmla="*/ 1189022 h 2378043"/>
              <a:gd name="connsiteX1" fmla="*/ 635659 w 2711017"/>
              <a:gd name="connsiteY1" fmla="*/ 0 h 2378043"/>
              <a:gd name="connsiteX2" fmla="*/ 2093646 w 2711017"/>
              <a:gd name="connsiteY2" fmla="*/ 0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11350 w 2711017"/>
              <a:gd name="connsiteY4" fmla="*/ 2368901 h 2378043"/>
              <a:gd name="connsiteX5" fmla="*/ 690523 w 2711017"/>
              <a:gd name="connsiteY5" fmla="*/ 2378043 h 2378043"/>
              <a:gd name="connsiteX6" fmla="*/ 0 w 2711017"/>
              <a:gd name="connsiteY6" fmla="*/ 1189022 h 2378043"/>
              <a:gd name="connsiteX0" fmla="*/ 0 w 2711017"/>
              <a:gd name="connsiteY0" fmla="*/ 1189022 h 2378048"/>
              <a:gd name="connsiteX1" fmla="*/ 635659 w 2711017"/>
              <a:gd name="connsiteY1" fmla="*/ 0 h 2378048"/>
              <a:gd name="connsiteX2" fmla="*/ 2029638 w 2711017"/>
              <a:gd name="connsiteY2" fmla="*/ 9147 h 2378048"/>
              <a:gd name="connsiteX3" fmla="*/ 2711017 w 2711017"/>
              <a:gd name="connsiteY3" fmla="*/ 1207310 h 2378048"/>
              <a:gd name="connsiteX4" fmla="*/ 1965630 w 2711017"/>
              <a:gd name="connsiteY4" fmla="*/ 2378048 h 2378048"/>
              <a:gd name="connsiteX5" fmla="*/ 690523 w 2711017"/>
              <a:gd name="connsiteY5" fmla="*/ 2378043 h 2378048"/>
              <a:gd name="connsiteX6" fmla="*/ 0 w 2711017"/>
              <a:gd name="connsiteY6" fmla="*/ 1189022 h 2378048"/>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78043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63675 w 2711017"/>
              <a:gd name="connsiteY5" fmla="*/ 2387190 h 2387195"/>
              <a:gd name="connsiteX6" fmla="*/ 0 w 2711017"/>
              <a:gd name="connsiteY6" fmla="*/ 1189022 h 2387195"/>
              <a:gd name="connsiteX0" fmla="*/ 0 w 2711017"/>
              <a:gd name="connsiteY0" fmla="*/ 1189022 h 2396337"/>
              <a:gd name="connsiteX1" fmla="*/ 635659 w 2711017"/>
              <a:gd name="connsiteY1" fmla="*/ 0 h 2396337"/>
              <a:gd name="connsiteX2" fmla="*/ 2029638 w 2711017"/>
              <a:gd name="connsiteY2" fmla="*/ 9147 h 2396337"/>
              <a:gd name="connsiteX3" fmla="*/ 2711017 w 2711017"/>
              <a:gd name="connsiteY3" fmla="*/ 1207310 h 2396337"/>
              <a:gd name="connsiteX4" fmla="*/ 2011350 w 2711017"/>
              <a:gd name="connsiteY4" fmla="*/ 2387195 h 2396337"/>
              <a:gd name="connsiteX5" fmla="*/ 699667 w 2711017"/>
              <a:gd name="connsiteY5" fmla="*/ 2396337 h 2396337"/>
              <a:gd name="connsiteX6" fmla="*/ 0 w 2711017"/>
              <a:gd name="connsiteY6" fmla="*/ 1189022 h 2396337"/>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72819 w 2711017"/>
              <a:gd name="connsiteY5" fmla="*/ 2140232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87190 h 2387195"/>
              <a:gd name="connsiteX6" fmla="*/ 0 w 2711017"/>
              <a:gd name="connsiteY6" fmla="*/ 1189022 h 2387195"/>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1941500 w 2711017"/>
              <a:gd name="connsiteY4" fmla="*/ 2190289 h 2387190"/>
              <a:gd name="connsiteX5" fmla="*/ 690523 w 2711017"/>
              <a:gd name="connsiteY5" fmla="*/ 2387190 h 2387190"/>
              <a:gd name="connsiteX6" fmla="*/ 0 w 2711017"/>
              <a:gd name="connsiteY6" fmla="*/ 1189022 h 2387190"/>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2036750 w 2711017"/>
              <a:gd name="connsiteY4" fmla="*/ 2368140 h 2387190"/>
              <a:gd name="connsiteX5" fmla="*/ 690523 w 2711017"/>
              <a:gd name="connsiteY5" fmla="*/ 2387190 h 2387190"/>
              <a:gd name="connsiteX6" fmla="*/ 0 w 2711017"/>
              <a:gd name="connsiteY6" fmla="*/ 1189022 h 2387190"/>
              <a:gd name="connsiteX0" fmla="*/ 0 w 2711017"/>
              <a:gd name="connsiteY0" fmla="*/ 1189022 h 2368140"/>
              <a:gd name="connsiteX1" fmla="*/ 635659 w 2711017"/>
              <a:gd name="connsiteY1" fmla="*/ 0 h 2368140"/>
              <a:gd name="connsiteX2" fmla="*/ 2029638 w 2711017"/>
              <a:gd name="connsiteY2" fmla="*/ 9147 h 2368140"/>
              <a:gd name="connsiteX3" fmla="*/ 2711017 w 2711017"/>
              <a:gd name="connsiteY3" fmla="*/ 1207310 h 2368140"/>
              <a:gd name="connsiteX4" fmla="*/ 2036750 w 2711017"/>
              <a:gd name="connsiteY4" fmla="*/ 2368140 h 2368140"/>
              <a:gd name="connsiteX5" fmla="*/ 798473 w 2711017"/>
              <a:gd name="connsiteY5" fmla="*/ 2133118 h 2368140"/>
              <a:gd name="connsiteX6" fmla="*/ 0 w 2711017"/>
              <a:gd name="connsiteY6" fmla="*/ 1189022 h 2368140"/>
              <a:gd name="connsiteX0" fmla="*/ 0 w 2711017"/>
              <a:gd name="connsiteY0" fmla="*/ 1189022 h 2374487"/>
              <a:gd name="connsiteX1" fmla="*/ 635659 w 2711017"/>
              <a:gd name="connsiteY1" fmla="*/ 0 h 2374487"/>
              <a:gd name="connsiteX2" fmla="*/ 2029638 w 2711017"/>
              <a:gd name="connsiteY2" fmla="*/ 9147 h 2374487"/>
              <a:gd name="connsiteX3" fmla="*/ 2711017 w 2711017"/>
              <a:gd name="connsiteY3" fmla="*/ 1207310 h 2374487"/>
              <a:gd name="connsiteX4" fmla="*/ 2036750 w 2711017"/>
              <a:gd name="connsiteY4" fmla="*/ 2368140 h 2374487"/>
              <a:gd name="connsiteX5" fmla="*/ 684173 w 2711017"/>
              <a:gd name="connsiteY5" fmla="*/ 2374487 h 2374487"/>
              <a:gd name="connsiteX6" fmla="*/ 0 w 2711017"/>
              <a:gd name="connsiteY6" fmla="*/ 1189022 h 2374487"/>
              <a:gd name="connsiteX0" fmla="*/ 0 w 2723717"/>
              <a:gd name="connsiteY0" fmla="*/ 1189022 h 2374487"/>
              <a:gd name="connsiteX1" fmla="*/ 635659 w 2723717"/>
              <a:gd name="connsiteY1" fmla="*/ 0 h 2374487"/>
              <a:gd name="connsiteX2" fmla="*/ 2029638 w 2723717"/>
              <a:gd name="connsiteY2" fmla="*/ 9147 h 2374487"/>
              <a:gd name="connsiteX3" fmla="*/ 2723717 w 2723717"/>
              <a:gd name="connsiteY3" fmla="*/ 1200958 h 2374487"/>
              <a:gd name="connsiteX4" fmla="*/ 2036750 w 2723717"/>
              <a:gd name="connsiteY4" fmla="*/ 2368140 h 2374487"/>
              <a:gd name="connsiteX5" fmla="*/ 684173 w 2723717"/>
              <a:gd name="connsiteY5" fmla="*/ 2374487 h 2374487"/>
              <a:gd name="connsiteX6" fmla="*/ 0 w 2723717"/>
              <a:gd name="connsiteY6" fmla="*/ 1189022 h 2374487"/>
              <a:gd name="connsiteX0" fmla="*/ 0 w 2723717"/>
              <a:gd name="connsiteY0" fmla="*/ 1179875 h 2365340"/>
              <a:gd name="connsiteX1" fmla="*/ 667409 w 2723717"/>
              <a:gd name="connsiteY1" fmla="*/ 130593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9875 h 2365340"/>
              <a:gd name="connsiteX1" fmla="*/ 673759 w 2723717"/>
              <a:gd name="connsiteY1" fmla="*/ 3557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6318 h 2361783"/>
              <a:gd name="connsiteX1" fmla="*/ 673759 w 2723717"/>
              <a:gd name="connsiteY1" fmla="*/ 0 h 2361783"/>
              <a:gd name="connsiteX2" fmla="*/ 1959788 w 2723717"/>
              <a:gd name="connsiteY2" fmla="*/ 244163 h 2361783"/>
              <a:gd name="connsiteX3" fmla="*/ 2723717 w 2723717"/>
              <a:gd name="connsiteY3" fmla="*/ 1188254 h 2361783"/>
              <a:gd name="connsiteX4" fmla="*/ 2036750 w 2723717"/>
              <a:gd name="connsiteY4" fmla="*/ 2355436 h 2361783"/>
              <a:gd name="connsiteX5" fmla="*/ 684173 w 2723717"/>
              <a:gd name="connsiteY5" fmla="*/ 2361783 h 2361783"/>
              <a:gd name="connsiteX6" fmla="*/ 0 w 2723717"/>
              <a:gd name="connsiteY6" fmla="*/ 1176318 h 2361783"/>
              <a:gd name="connsiteX0" fmla="*/ 0 w 2723717"/>
              <a:gd name="connsiteY0" fmla="*/ 1179875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457017"/>
              <a:gd name="connsiteY0" fmla="*/ 1186227 h 2365340"/>
              <a:gd name="connsiteX1" fmla="*/ 407059 w 2457017"/>
              <a:gd name="connsiteY1" fmla="*/ 3557 h 2365340"/>
              <a:gd name="connsiteX2" fmla="*/ 1775638 w 2457017"/>
              <a:gd name="connsiteY2" fmla="*/ 0 h 2365340"/>
              <a:gd name="connsiteX3" fmla="*/ 2457017 w 2457017"/>
              <a:gd name="connsiteY3" fmla="*/ 1191811 h 2365340"/>
              <a:gd name="connsiteX4" fmla="*/ 1770050 w 2457017"/>
              <a:gd name="connsiteY4" fmla="*/ 2358993 h 2365340"/>
              <a:gd name="connsiteX5" fmla="*/ 417473 w 2457017"/>
              <a:gd name="connsiteY5" fmla="*/ 2365340 h 2365340"/>
              <a:gd name="connsiteX6" fmla="*/ 0 w 2457017"/>
              <a:gd name="connsiteY6" fmla="*/ 1186227 h 2365340"/>
              <a:gd name="connsiteX0" fmla="*/ 0 w 2723717"/>
              <a:gd name="connsiteY0" fmla="*/ 1179876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6 h 236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3717" h="2365340">
                <a:moveTo>
                  <a:pt x="0" y="1179876"/>
                </a:moveTo>
                <a:lnTo>
                  <a:pt x="673759" y="3557"/>
                </a:lnTo>
                <a:lnTo>
                  <a:pt x="2042338" y="0"/>
                </a:lnTo>
                <a:lnTo>
                  <a:pt x="2723717" y="1191811"/>
                </a:lnTo>
                <a:lnTo>
                  <a:pt x="2036750" y="2358993"/>
                </a:lnTo>
                <a:lnTo>
                  <a:pt x="684173" y="2365340"/>
                </a:lnTo>
                <a:lnTo>
                  <a:pt x="0" y="1179876"/>
                </a:lnTo>
                <a:close/>
              </a:path>
            </a:pathLst>
          </a:custGeom>
          <a:solidFill>
            <a:schemeClr val="accent5"/>
          </a:solidFill>
          <a:ln w="920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500" b="1" kern="0" dirty="0">
              <a:solidFill>
                <a:srgbClr val="244D60"/>
              </a:solidFill>
              <a:latin typeface="Arial" panose="020B0604020202020204" pitchFamily="34" charset="0"/>
              <a:cs typeface="Arial" panose="020B0604020202020204" pitchFamily="34" charset="0"/>
            </a:endParaRPr>
          </a:p>
        </p:txBody>
      </p:sp>
      <p:sp>
        <p:nvSpPr>
          <p:cNvPr id="13" name="Hexagon 2">
            <a:extLst>
              <a:ext uri="{FF2B5EF4-FFF2-40B4-BE49-F238E27FC236}">
                <a16:creationId xmlns:a16="http://schemas.microsoft.com/office/drawing/2014/main" id="{9E913F3B-7173-5740-8639-E72135BC9751}"/>
              </a:ext>
            </a:extLst>
          </p:cNvPr>
          <p:cNvSpPr>
            <a:spLocks noChangeAspect="1"/>
          </p:cNvSpPr>
          <p:nvPr/>
        </p:nvSpPr>
        <p:spPr>
          <a:xfrm>
            <a:off x="-4762" y="4820072"/>
            <a:ext cx="2333625" cy="2028825"/>
          </a:xfrm>
          <a:custGeom>
            <a:avLst/>
            <a:gdLst>
              <a:gd name="connsiteX0" fmla="*/ 0 w 2637865"/>
              <a:gd name="connsiteY0" fmla="*/ 1179879 h 2359757"/>
              <a:gd name="connsiteX1" fmla="*/ 589939 w 2637865"/>
              <a:gd name="connsiteY1" fmla="*/ 1 h 2359757"/>
              <a:gd name="connsiteX2" fmla="*/ 2047926 w 2637865"/>
              <a:gd name="connsiteY2" fmla="*/ 1 h 2359757"/>
              <a:gd name="connsiteX3" fmla="*/ 2637865 w 2637865"/>
              <a:gd name="connsiteY3" fmla="*/ 1179879 h 2359757"/>
              <a:gd name="connsiteX4" fmla="*/ 2047926 w 2637865"/>
              <a:gd name="connsiteY4" fmla="*/ 2359756 h 2359757"/>
              <a:gd name="connsiteX5" fmla="*/ 589939 w 2637865"/>
              <a:gd name="connsiteY5" fmla="*/ 2359756 h 2359757"/>
              <a:gd name="connsiteX6" fmla="*/ 0 w 2637865"/>
              <a:gd name="connsiteY6" fmla="*/ 1179879 h 2359757"/>
              <a:gd name="connsiteX0" fmla="*/ 0 w 2637865"/>
              <a:gd name="connsiteY0" fmla="*/ 1179878 h 2368899"/>
              <a:gd name="connsiteX1" fmla="*/ 589939 w 2637865"/>
              <a:gd name="connsiteY1" fmla="*/ 0 h 2368899"/>
              <a:gd name="connsiteX2" fmla="*/ 2047926 w 2637865"/>
              <a:gd name="connsiteY2" fmla="*/ 0 h 2368899"/>
              <a:gd name="connsiteX3" fmla="*/ 2637865 w 2637865"/>
              <a:gd name="connsiteY3" fmla="*/ 1179878 h 2368899"/>
              <a:gd name="connsiteX4" fmla="*/ 2047926 w 2637865"/>
              <a:gd name="connsiteY4" fmla="*/ 2359755 h 2368899"/>
              <a:gd name="connsiteX5" fmla="*/ 717955 w 2637865"/>
              <a:gd name="connsiteY5" fmla="*/ 2368899 h 2368899"/>
              <a:gd name="connsiteX6" fmla="*/ 0 w 2637865"/>
              <a:gd name="connsiteY6" fmla="*/ 1179878 h 2368899"/>
              <a:gd name="connsiteX0" fmla="*/ 0 w 2637865"/>
              <a:gd name="connsiteY0" fmla="*/ 1179878 h 2378043"/>
              <a:gd name="connsiteX1" fmla="*/ 589939 w 2637865"/>
              <a:gd name="connsiteY1" fmla="*/ 0 h 2378043"/>
              <a:gd name="connsiteX2" fmla="*/ 2047926 w 2637865"/>
              <a:gd name="connsiteY2" fmla="*/ 0 h 2378043"/>
              <a:gd name="connsiteX3" fmla="*/ 2637865 w 2637865"/>
              <a:gd name="connsiteY3" fmla="*/ 1179878 h 2378043"/>
              <a:gd name="connsiteX4" fmla="*/ 2047926 w 2637865"/>
              <a:gd name="connsiteY4" fmla="*/ 2359755 h 2378043"/>
              <a:gd name="connsiteX5" fmla="*/ 644803 w 2637865"/>
              <a:gd name="connsiteY5" fmla="*/ 2378043 h 2378043"/>
              <a:gd name="connsiteX6" fmla="*/ 0 w 2637865"/>
              <a:gd name="connsiteY6" fmla="*/ 1179878 h 2378043"/>
              <a:gd name="connsiteX0" fmla="*/ 0 w 2683585"/>
              <a:gd name="connsiteY0" fmla="*/ 1189022 h 2378043"/>
              <a:gd name="connsiteX1" fmla="*/ 635659 w 2683585"/>
              <a:gd name="connsiteY1" fmla="*/ 0 h 2378043"/>
              <a:gd name="connsiteX2" fmla="*/ 2093646 w 2683585"/>
              <a:gd name="connsiteY2" fmla="*/ 0 h 2378043"/>
              <a:gd name="connsiteX3" fmla="*/ 2683585 w 2683585"/>
              <a:gd name="connsiteY3" fmla="*/ 1179878 h 2378043"/>
              <a:gd name="connsiteX4" fmla="*/ 2093646 w 2683585"/>
              <a:gd name="connsiteY4" fmla="*/ 2359755 h 2378043"/>
              <a:gd name="connsiteX5" fmla="*/ 690523 w 2683585"/>
              <a:gd name="connsiteY5" fmla="*/ 2378043 h 2378043"/>
              <a:gd name="connsiteX6" fmla="*/ 0 w 2683585"/>
              <a:gd name="connsiteY6" fmla="*/ 1189022 h 2378043"/>
              <a:gd name="connsiteX0" fmla="*/ 0 w 2546425"/>
              <a:gd name="connsiteY0" fmla="*/ 1189022 h 2378043"/>
              <a:gd name="connsiteX1" fmla="*/ 635659 w 2546425"/>
              <a:gd name="connsiteY1" fmla="*/ 0 h 2378043"/>
              <a:gd name="connsiteX2" fmla="*/ 2093646 w 2546425"/>
              <a:gd name="connsiteY2" fmla="*/ 0 h 2378043"/>
              <a:gd name="connsiteX3" fmla="*/ 2546425 w 2546425"/>
              <a:gd name="connsiteY3" fmla="*/ 1189022 h 2378043"/>
              <a:gd name="connsiteX4" fmla="*/ 2093646 w 2546425"/>
              <a:gd name="connsiteY4" fmla="*/ 2359755 h 2378043"/>
              <a:gd name="connsiteX5" fmla="*/ 690523 w 2546425"/>
              <a:gd name="connsiteY5" fmla="*/ 2378043 h 2378043"/>
              <a:gd name="connsiteX6" fmla="*/ 0 w 2546425"/>
              <a:gd name="connsiteY6" fmla="*/ 1189022 h 2378043"/>
              <a:gd name="connsiteX0" fmla="*/ 0 w 2711017"/>
              <a:gd name="connsiteY0" fmla="*/ 1189022 h 2378043"/>
              <a:gd name="connsiteX1" fmla="*/ 635659 w 2711017"/>
              <a:gd name="connsiteY1" fmla="*/ 0 h 2378043"/>
              <a:gd name="connsiteX2" fmla="*/ 2093646 w 2711017"/>
              <a:gd name="connsiteY2" fmla="*/ 0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93646 w 2711017"/>
              <a:gd name="connsiteY4" fmla="*/ 2359755 h 2378043"/>
              <a:gd name="connsiteX5" fmla="*/ 690523 w 2711017"/>
              <a:gd name="connsiteY5" fmla="*/ 2378043 h 2378043"/>
              <a:gd name="connsiteX6" fmla="*/ 0 w 2711017"/>
              <a:gd name="connsiteY6" fmla="*/ 1189022 h 2378043"/>
              <a:gd name="connsiteX0" fmla="*/ 0 w 2711017"/>
              <a:gd name="connsiteY0" fmla="*/ 1189022 h 2378043"/>
              <a:gd name="connsiteX1" fmla="*/ 635659 w 2711017"/>
              <a:gd name="connsiteY1" fmla="*/ 0 h 2378043"/>
              <a:gd name="connsiteX2" fmla="*/ 2029638 w 2711017"/>
              <a:gd name="connsiteY2" fmla="*/ 9147 h 2378043"/>
              <a:gd name="connsiteX3" fmla="*/ 2711017 w 2711017"/>
              <a:gd name="connsiteY3" fmla="*/ 1207310 h 2378043"/>
              <a:gd name="connsiteX4" fmla="*/ 2011350 w 2711017"/>
              <a:gd name="connsiteY4" fmla="*/ 2368901 h 2378043"/>
              <a:gd name="connsiteX5" fmla="*/ 690523 w 2711017"/>
              <a:gd name="connsiteY5" fmla="*/ 2378043 h 2378043"/>
              <a:gd name="connsiteX6" fmla="*/ 0 w 2711017"/>
              <a:gd name="connsiteY6" fmla="*/ 1189022 h 2378043"/>
              <a:gd name="connsiteX0" fmla="*/ 0 w 2711017"/>
              <a:gd name="connsiteY0" fmla="*/ 1189022 h 2378048"/>
              <a:gd name="connsiteX1" fmla="*/ 635659 w 2711017"/>
              <a:gd name="connsiteY1" fmla="*/ 0 h 2378048"/>
              <a:gd name="connsiteX2" fmla="*/ 2029638 w 2711017"/>
              <a:gd name="connsiteY2" fmla="*/ 9147 h 2378048"/>
              <a:gd name="connsiteX3" fmla="*/ 2711017 w 2711017"/>
              <a:gd name="connsiteY3" fmla="*/ 1207310 h 2378048"/>
              <a:gd name="connsiteX4" fmla="*/ 1965630 w 2711017"/>
              <a:gd name="connsiteY4" fmla="*/ 2378048 h 2378048"/>
              <a:gd name="connsiteX5" fmla="*/ 690523 w 2711017"/>
              <a:gd name="connsiteY5" fmla="*/ 2378043 h 2378048"/>
              <a:gd name="connsiteX6" fmla="*/ 0 w 2711017"/>
              <a:gd name="connsiteY6" fmla="*/ 1189022 h 2378048"/>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78043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63675 w 2711017"/>
              <a:gd name="connsiteY5" fmla="*/ 2387190 h 2387195"/>
              <a:gd name="connsiteX6" fmla="*/ 0 w 2711017"/>
              <a:gd name="connsiteY6" fmla="*/ 1189022 h 2387195"/>
              <a:gd name="connsiteX0" fmla="*/ 0 w 2711017"/>
              <a:gd name="connsiteY0" fmla="*/ 1189022 h 2396337"/>
              <a:gd name="connsiteX1" fmla="*/ 635659 w 2711017"/>
              <a:gd name="connsiteY1" fmla="*/ 0 h 2396337"/>
              <a:gd name="connsiteX2" fmla="*/ 2029638 w 2711017"/>
              <a:gd name="connsiteY2" fmla="*/ 9147 h 2396337"/>
              <a:gd name="connsiteX3" fmla="*/ 2711017 w 2711017"/>
              <a:gd name="connsiteY3" fmla="*/ 1207310 h 2396337"/>
              <a:gd name="connsiteX4" fmla="*/ 2011350 w 2711017"/>
              <a:gd name="connsiteY4" fmla="*/ 2387195 h 2396337"/>
              <a:gd name="connsiteX5" fmla="*/ 699667 w 2711017"/>
              <a:gd name="connsiteY5" fmla="*/ 2396337 h 2396337"/>
              <a:gd name="connsiteX6" fmla="*/ 0 w 2711017"/>
              <a:gd name="connsiteY6" fmla="*/ 1189022 h 2396337"/>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772819 w 2711017"/>
              <a:gd name="connsiteY5" fmla="*/ 2140232 h 2387195"/>
              <a:gd name="connsiteX6" fmla="*/ 0 w 2711017"/>
              <a:gd name="connsiteY6" fmla="*/ 1189022 h 2387195"/>
              <a:gd name="connsiteX0" fmla="*/ 0 w 2711017"/>
              <a:gd name="connsiteY0" fmla="*/ 1189022 h 2387195"/>
              <a:gd name="connsiteX1" fmla="*/ 635659 w 2711017"/>
              <a:gd name="connsiteY1" fmla="*/ 0 h 2387195"/>
              <a:gd name="connsiteX2" fmla="*/ 2029638 w 2711017"/>
              <a:gd name="connsiteY2" fmla="*/ 9147 h 2387195"/>
              <a:gd name="connsiteX3" fmla="*/ 2711017 w 2711017"/>
              <a:gd name="connsiteY3" fmla="*/ 1207310 h 2387195"/>
              <a:gd name="connsiteX4" fmla="*/ 2011350 w 2711017"/>
              <a:gd name="connsiteY4" fmla="*/ 2387195 h 2387195"/>
              <a:gd name="connsiteX5" fmla="*/ 690523 w 2711017"/>
              <a:gd name="connsiteY5" fmla="*/ 2387190 h 2387195"/>
              <a:gd name="connsiteX6" fmla="*/ 0 w 2711017"/>
              <a:gd name="connsiteY6" fmla="*/ 1189022 h 2387195"/>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1941500 w 2711017"/>
              <a:gd name="connsiteY4" fmla="*/ 2190289 h 2387190"/>
              <a:gd name="connsiteX5" fmla="*/ 690523 w 2711017"/>
              <a:gd name="connsiteY5" fmla="*/ 2387190 h 2387190"/>
              <a:gd name="connsiteX6" fmla="*/ 0 w 2711017"/>
              <a:gd name="connsiteY6" fmla="*/ 1189022 h 2387190"/>
              <a:gd name="connsiteX0" fmla="*/ 0 w 2711017"/>
              <a:gd name="connsiteY0" fmla="*/ 1189022 h 2387190"/>
              <a:gd name="connsiteX1" fmla="*/ 635659 w 2711017"/>
              <a:gd name="connsiteY1" fmla="*/ 0 h 2387190"/>
              <a:gd name="connsiteX2" fmla="*/ 2029638 w 2711017"/>
              <a:gd name="connsiteY2" fmla="*/ 9147 h 2387190"/>
              <a:gd name="connsiteX3" fmla="*/ 2711017 w 2711017"/>
              <a:gd name="connsiteY3" fmla="*/ 1207310 h 2387190"/>
              <a:gd name="connsiteX4" fmla="*/ 2036750 w 2711017"/>
              <a:gd name="connsiteY4" fmla="*/ 2368140 h 2387190"/>
              <a:gd name="connsiteX5" fmla="*/ 690523 w 2711017"/>
              <a:gd name="connsiteY5" fmla="*/ 2387190 h 2387190"/>
              <a:gd name="connsiteX6" fmla="*/ 0 w 2711017"/>
              <a:gd name="connsiteY6" fmla="*/ 1189022 h 2387190"/>
              <a:gd name="connsiteX0" fmla="*/ 0 w 2711017"/>
              <a:gd name="connsiteY0" fmla="*/ 1189022 h 2368140"/>
              <a:gd name="connsiteX1" fmla="*/ 635659 w 2711017"/>
              <a:gd name="connsiteY1" fmla="*/ 0 h 2368140"/>
              <a:gd name="connsiteX2" fmla="*/ 2029638 w 2711017"/>
              <a:gd name="connsiteY2" fmla="*/ 9147 h 2368140"/>
              <a:gd name="connsiteX3" fmla="*/ 2711017 w 2711017"/>
              <a:gd name="connsiteY3" fmla="*/ 1207310 h 2368140"/>
              <a:gd name="connsiteX4" fmla="*/ 2036750 w 2711017"/>
              <a:gd name="connsiteY4" fmla="*/ 2368140 h 2368140"/>
              <a:gd name="connsiteX5" fmla="*/ 798473 w 2711017"/>
              <a:gd name="connsiteY5" fmla="*/ 2133118 h 2368140"/>
              <a:gd name="connsiteX6" fmla="*/ 0 w 2711017"/>
              <a:gd name="connsiteY6" fmla="*/ 1189022 h 2368140"/>
              <a:gd name="connsiteX0" fmla="*/ 0 w 2711017"/>
              <a:gd name="connsiteY0" fmla="*/ 1189022 h 2374487"/>
              <a:gd name="connsiteX1" fmla="*/ 635659 w 2711017"/>
              <a:gd name="connsiteY1" fmla="*/ 0 h 2374487"/>
              <a:gd name="connsiteX2" fmla="*/ 2029638 w 2711017"/>
              <a:gd name="connsiteY2" fmla="*/ 9147 h 2374487"/>
              <a:gd name="connsiteX3" fmla="*/ 2711017 w 2711017"/>
              <a:gd name="connsiteY3" fmla="*/ 1207310 h 2374487"/>
              <a:gd name="connsiteX4" fmla="*/ 2036750 w 2711017"/>
              <a:gd name="connsiteY4" fmla="*/ 2368140 h 2374487"/>
              <a:gd name="connsiteX5" fmla="*/ 684173 w 2711017"/>
              <a:gd name="connsiteY5" fmla="*/ 2374487 h 2374487"/>
              <a:gd name="connsiteX6" fmla="*/ 0 w 2711017"/>
              <a:gd name="connsiteY6" fmla="*/ 1189022 h 2374487"/>
              <a:gd name="connsiteX0" fmla="*/ 0 w 2723717"/>
              <a:gd name="connsiteY0" fmla="*/ 1189022 h 2374487"/>
              <a:gd name="connsiteX1" fmla="*/ 635659 w 2723717"/>
              <a:gd name="connsiteY1" fmla="*/ 0 h 2374487"/>
              <a:gd name="connsiteX2" fmla="*/ 2029638 w 2723717"/>
              <a:gd name="connsiteY2" fmla="*/ 9147 h 2374487"/>
              <a:gd name="connsiteX3" fmla="*/ 2723717 w 2723717"/>
              <a:gd name="connsiteY3" fmla="*/ 1200958 h 2374487"/>
              <a:gd name="connsiteX4" fmla="*/ 2036750 w 2723717"/>
              <a:gd name="connsiteY4" fmla="*/ 2368140 h 2374487"/>
              <a:gd name="connsiteX5" fmla="*/ 684173 w 2723717"/>
              <a:gd name="connsiteY5" fmla="*/ 2374487 h 2374487"/>
              <a:gd name="connsiteX6" fmla="*/ 0 w 2723717"/>
              <a:gd name="connsiteY6" fmla="*/ 1189022 h 2374487"/>
              <a:gd name="connsiteX0" fmla="*/ 0 w 2723717"/>
              <a:gd name="connsiteY0" fmla="*/ 1179875 h 2365340"/>
              <a:gd name="connsiteX1" fmla="*/ 667409 w 2723717"/>
              <a:gd name="connsiteY1" fmla="*/ 130593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9875 h 2365340"/>
              <a:gd name="connsiteX1" fmla="*/ 673759 w 2723717"/>
              <a:gd name="connsiteY1" fmla="*/ 3557 h 2365340"/>
              <a:gd name="connsiteX2" fmla="*/ 20296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723717"/>
              <a:gd name="connsiteY0" fmla="*/ 1176318 h 2361783"/>
              <a:gd name="connsiteX1" fmla="*/ 673759 w 2723717"/>
              <a:gd name="connsiteY1" fmla="*/ 0 h 2361783"/>
              <a:gd name="connsiteX2" fmla="*/ 1959788 w 2723717"/>
              <a:gd name="connsiteY2" fmla="*/ 244163 h 2361783"/>
              <a:gd name="connsiteX3" fmla="*/ 2723717 w 2723717"/>
              <a:gd name="connsiteY3" fmla="*/ 1188254 h 2361783"/>
              <a:gd name="connsiteX4" fmla="*/ 2036750 w 2723717"/>
              <a:gd name="connsiteY4" fmla="*/ 2355436 h 2361783"/>
              <a:gd name="connsiteX5" fmla="*/ 684173 w 2723717"/>
              <a:gd name="connsiteY5" fmla="*/ 2361783 h 2361783"/>
              <a:gd name="connsiteX6" fmla="*/ 0 w 2723717"/>
              <a:gd name="connsiteY6" fmla="*/ 1176318 h 2361783"/>
              <a:gd name="connsiteX0" fmla="*/ 0 w 2723717"/>
              <a:gd name="connsiteY0" fmla="*/ 1179875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5 h 2365340"/>
              <a:gd name="connsiteX0" fmla="*/ 0 w 2457017"/>
              <a:gd name="connsiteY0" fmla="*/ 1186227 h 2365340"/>
              <a:gd name="connsiteX1" fmla="*/ 407059 w 2457017"/>
              <a:gd name="connsiteY1" fmla="*/ 3557 h 2365340"/>
              <a:gd name="connsiteX2" fmla="*/ 1775638 w 2457017"/>
              <a:gd name="connsiteY2" fmla="*/ 0 h 2365340"/>
              <a:gd name="connsiteX3" fmla="*/ 2457017 w 2457017"/>
              <a:gd name="connsiteY3" fmla="*/ 1191811 h 2365340"/>
              <a:gd name="connsiteX4" fmla="*/ 1770050 w 2457017"/>
              <a:gd name="connsiteY4" fmla="*/ 2358993 h 2365340"/>
              <a:gd name="connsiteX5" fmla="*/ 417473 w 2457017"/>
              <a:gd name="connsiteY5" fmla="*/ 2365340 h 2365340"/>
              <a:gd name="connsiteX6" fmla="*/ 0 w 2457017"/>
              <a:gd name="connsiteY6" fmla="*/ 1186227 h 2365340"/>
              <a:gd name="connsiteX0" fmla="*/ 0 w 2723717"/>
              <a:gd name="connsiteY0" fmla="*/ 1179876 h 2365340"/>
              <a:gd name="connsiteX1" fmla="*/ 673759 w 2723717"/>
              <a:gd name="connsiteY1" fmla="*/ 3557 h 2365340"/>
              <a:gd name="connsiteX2" fmla="*/ 2042338 w 2723717"/>
              <a:gd name="connsiteY2" fmla="*/ 0 h 2365340"/>
              <a:gd name="connsiteX3" fmla="*/ 2723717 w 2723717"/>
              <a:gd name="connsiteY3" fmla="*/ 1191811 h 2365340"/>
              <a:gd name="connsiteX4" fmla="*/ 2036750 w 2723717"/>
              <a:gd name="connsiteY4" fmla="*/ 2358993 h 2365340"/>
              <a:gd name="connsiteX5" fmla="*/ 684173 w 2723717"/>
              <a:gd name="connsiteY5" fmla="*/ 2365340 h 2365340"/>
              <a:gd name="connsiteX6" fmla="*/ 0 w 2723717"/>
              <a:gd name="connsiteY6" fmla="*/ 1179876 h 236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3717" h="2365340">
                <a:moveTo>
                  <a:pt x="0" y="1179876"/>
                </a:moveTo>
                <a:lnTo>
                  <a:pt x="673759" y="3557"/>
                </a:lnTo>
                <a:lnTo>
                  <a:pt x="2042338" y="0"/>
                </a:lnTo>
                <a:lnTo>
                  <a:pt x="2723717" y="1191811"/>
                </a:lnTo>
                <a:lnTo>
                  <a:pt x="2036750" y="2358993"/>
                </a:lnTo>
                <a:lnTo>
                  <a:pt x="684173" y="2365340"/>
                </a:lnTo>
                <a:lnTo>
                  <a:pt x="0" y="1179876"/>
                </a:lnTo>
                <a:close/>
              </a:path>
            </a:pathLst>
          </a:custGeom>
          <a:solidFill>
            <a:schemeClr val="accent5"/>
          </a:solidFill>
          <a:ln w="920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500" b="1" kern="0" dirty="0">
              <a:solidFill>
                <a:srgbClr val="244D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1AAEE0E-A33E-CE43-9A63-0298A5612C54}"/>
              </a:ext>
            </a:extLst>
          </p:cNvPr>
          <p:cNvSpPr txBox="1"/>
          <p:nvPr/>
        </p:nvSpPr>
        <p:spPr>
          <a:xfrm>
            <a:off x="379413" y="559222"/>
            <a:ext cx="1503363" cy="1938338"/>
          </a:xfrm>
          <a:prstGeom prst="rect">
            <a:avLst/>
          </a:prstGeom>
          <a:noFill/>
        </p:spPr>
        <p:txBody>
          <a:bodyPr>
            <a:spAutoFit/>
          </a:bodyPr>
          <a:lstStyle/>
          <a:p>
            <a:pPr algn="ctr" defTabSz="685800" eaLnBrk="1" fontAlgn="auto" hangingPunct="1">
              <a:spcBef>
                <a:spcPts val="0"/>
              </a:spcBef>
              <a:spcAft>
                <a:spcPts val="0"/>
              </a:spcAft>
              <a:defRPr/>
            </a:pPr>
            <a:r>
              <a:rPr lang="en-US" sz="1200" b="1" dirty="0">
                <a:solidFill>
                  <a:prstClr val="white"/>
                </a:solidFill>
                <a:latin typeface="Arial Narrow" panose="020B0606020202030204" pitchFamily="34" charset="0"/>
                <a:ea typeface="+mn-ea"/>
              </a:rPr>
              <a:t>Land consumption refers to the conversion of open space or farmland to residential, commercial, or other developed land uses, including over-intensive exploitation of land.</a:t>
            </a:r>
          </a:p>
        </p:txBody>
      </p:sp>
      <p:sp>
        <p:nvSpPr>
          <p:cNvPr id="16" name="TextBox 15">
            <a:extLst>
              <a:ext uri="{FF2B5EF4-FFF2-40B4-BE49-F238E27FC236}">
                <a16:creationId xmlns:a16="http://schemas.microsoft.com/office/drawing/2014/main" id="{270E561E-2C82-EF4E-AC4F-70A32D0B4581}"/>
              </a:ext>
            </a:extLst>
          </p:cNvPr>
          <p:cNvSpPr txBox="1"/>
          <p:nvPr/>
        </p:nvSpPr>
        <p:spPr>
          <a:xfrm>
            <a:off x="301626" y="2737272"/>
            <a:ext cx="1719262" cy="1754188"/>
          </a:xfrm>
          <a:prstGeom prst="rect">
            <a:avLst/>
          </a:prstGeom>
          <a:noFill/>
        </p:spPr>
        <p:txBody>
          <a:bodyPr>
            <a:spAutoFit/>
          </a:bodyPr>
          <a:lstStyle/>
          <a:p>
            <a:pPr algn="ctr" defTabSz="685800" eaLnBrk="1" fontAlgn="auto" hangingPunct="1">
              <a:spcBef>
                <a:spcPts val="0"/>
              </a:spcBef>
              <a:spcAft>
                <a:spcPts val="0"/>
              </a:spcAft>
              <a:defRPr/>
            </a:pPr>
            <a:r>
              <a:rPr lang="en-US" sz="1200" b="1" dirty="0">
                <a:solidFill>
                  <a:prstClr val="white"/>
                </a:solidFill>
                <a:latin typeface="Arial Narrow" panose="020B0606020202030204" pitchFamily="34" charset="0"/>
                <a:ea typeface="+mn-ea"/>
              </a:rPr>
              <a:t>SDG 11.3: By 2030 enhance inclusive and sustainable urbanization and capacities for participatory, integrated and sustainable human settlement planning and management in all countries</a:t>
            </a:r>
          </a:p>
        </p:txBody>
      </p:sp>
      <p:sp>
        <p:nvSpPr>
          <p:cNvPr id="17" name="TextBox 16">
            <a:extLst>
              <a:ext uri="{FF2B5EF4-FFF2-40B4-BE49-F238E27FC236}">
                <a16:creationId xmlns:a16="http://schemas.microsoft.com/office/drawing/2014/main" id="{4BAABE3F-AC99-6747-A83B-13479E9A0B5A}"/>
              </a:ext>
            </a:extLst>
          </p:cNvPr>
          <p:cNvSpPr txBox="1"/>
          <p:nvPr/>
        </p:nvSpPr>
        <p:spPr>
          <a:xfrm>
            <a:off x="379413" y="4970885"/>
            <a:ext cx="1546225" cy="1754187"/>
          </a:xfrm>
          <a:prstGeom prst="rect">
            <a:avLst/>
          </a:prstGeom>
          <a:noFill/>
        </p:spPr>
        <p:txBody>
          <a:bodyPr>
            <a:spAutoFit/>
          </a:bodyPr>
          <a:lstStyle/>
          <a:p>
            <a:pPr algn="ctr" defTabSz="685800" eaLnBrk="1" fontAlgn="auto" hangingPunct="1">
              <a:spcBef>
                <a:spcPts val="0"/>
              </a:spcBef>
              <a:spcAft>
                <a:spcPts val="0"/>
              </a:spcAft>
              <a:defRPr/>
            </a:pPr>
            <a:r>
              <a:rPr lang="en-US" sz="1200" b="1" dirty="0">
                <a:solidFill>
                  <a:prstClr val="white"/>
                </a:solidFill>
                <a:latin typeface="Arial Narrow" panose="020B0606020202030204" pitchFamily="34" charset="0"/>
                <a:ea typeface="+mn-ea"/>
              </a:rPr>
              <a:t>Supported by </a:t>
            </a:r>
            <a:br>
              <a:rPr lang="en-US" sz="1200" b="1" dirty="0">
                <a:solidFill>
                  <a:prstClr val="white"/>
                </a:solidFill>
                <a:latin typeface="Arial Narrow" panose="020B0606020202030204" pitchFamily="34" charset="0"/>
                <a:ea typeface="+mn-ea"/>
              </a:rPr>
            </a:br>
            <a:r>
              <a:rPr lang="en-US" sz="1200" b="1" dirty="0">
                <a:solidFill>
                  <a:prstClr val="white"/>
                </a:solidFill>
                <a:latin typeface="Arial Narrow" panose="020B0606020202030204" pitchFamily="34" charset="0"/>
                <a:ea typeface="+mn-ea"/>
              </a:rPr>
              <a:t>funding from NASA and the Global Environment Facility (GEF)  with capacity building and tool development lead by Conservation International</a:t>
            </a:r>
          </a:p>
        </p:txBody>
      </p:sp>
      <p:sp>
        <p:nvSpPr>
          <p:cNvPr id="23" name="Title 3"/>
          <p:cNvSpPr txBox="1">
            <a:spLocks/>
          </p:cNvSpPr>
          <p:nvPr/>
        </p:nvSpPr>
        <p:spPr bwMode="auto">
          <a:xfrm>
            <a:off x="4860032" y="1455266"/>
            <a:ext cx="3960440" cy="5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203864"/>
                </a:solidFill>
                <a:latin typeface="Arial Narrow" panose="020B0606020202030204" pitchFamily="34" charset="0"/>
              </a:rPr>
              <a:t>A platform for global spatial analysis and assessments of SDGs</a:t>
            </a:r>
          </a:p>
        </p:txBody>
      </p:sp>
      <p:sp>
        <p:nvSpPr>
          <p:cNvPr id="24" name="Rectangle 23">
            <a:extLst>
              <a:ext uri="{FF2B5EF4-FFF2-40B4-BE49-F238E27FC236}">
                <a16:creationId xmlns:a16="http://schemas.microsoft.com/office/drawing/2014/main" id="{0D1D540A-ECB4-314D-8CD9-35D09A893979}"/>
              </a:ext>
            </a:extLst>
          </p:cNvPr>
          <p:cNvSpPr/>
          <p:nvPr/>
        </p:nvSpPr>
        <p:spPr>
          <a:xfrm>
            <a:off x="4644009" y="2204864"/>
            <a:ext cx="4392488" cy="1815882"/>
          </a:xfrm>
          <a:prstGeom prst="rect">
            <a:avLst/>
          </a:prstGeom>
        </p:spPr>
        <p:txBody>
          <a:bodyPr wrap="square">
            <a:spAutoFit/>
          </a:bodyPr>
          <a:lstStyle/>
          <a:p>
            <a:pPr defTabSz="685800" eaLnBrk="1" fontAlgn="auto" hangingPunct="1">
              <a:spcBef>
                <a:spcPts val="375"/>
              </a:spcBef>
              <a:spcAft>
                <a:spcPts val="0"/>
              </a:spcAft>
              <a:defRPr/>
            </a:pPr>
            <a:r>
              <a:rPr lang="en-US" sz="1600" b="1" dirty="0">
                <a:solidFill>
                  <a:srgbClr val="002060"/>
                </a:solidFill>
                <a:latin typeface="Arial Narrow" panose="020B0606020202030204" pitchFamily="34" charset="0"/>
                <a:ea typeface="+mn-ea"/>
                <a:cs typeface="Arial"/>
              </a:rPr>
              <a:t>Trends.Earth </a:t>
            </a:r>
            <a:r>
              <a:rPr lang="en-US" sz="1600" dirty="0">
                <a:solidFill>
                  <a:srgbClr val="002060"/>
                </a:solidFill>
                <a:latin typeface="Arial Narrow" panose="020B0606020202030204" pitchFamily="34" charset="0"/>
                <a:ea typeface="+mn-ea"/>
                <a:cs typeface="Arial"/>
              </a:rPr>
              <a:t>brings together models developed with support from the GEF and NASA that leverages Google’s Earth Engine platform to integrate earth observation data from multiple sources at user-defined scales and timeframes. The project increases access to earth observation data to improve assessment and reporting for the SDGs.</a:t>
            </a:r>
            <a:endParaRPr lang="en-US" sz="1200" dirty="0">
              <a:solidFill>
                <a:srgbClr val="002060"/>
              </a:solidFill>
              <a:latin typeface="Arial Narrow" panose="020B0606020202030204" pitchFamily="34" charset="0"/>
              <a:ea typeface="+mn-ea"/>
              <a:cs typeface="Arial"/>
            </a:endParaRPr>
          </a:p>
        </p:txBody>
      </p:sp>
      <p:sp>
        <p:nvSpPr>
          <p:cNvPr id="26" name="Subtitle 4"/>
          <p:cNvSpPr txBox="1">
            <a:spLocks/>
          </p:cNvSpPr>
          <p:nvPr/>
        </p:nvSpPr>
        <p:spPr bwMode="auto">
          <a:xfrm>
            <a:off x="5229225" y="4365104"/>
            <a:ext cx="3663255"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1400" b="1" dirty="0">
                <a:solidFill>
                  <a:srgbClr val="002060"/>
                </a:solidFill>
                <a:latin typeface="Arial Narrow" panose="020B0606020202030204" pitchFamily="34" charset="0"/>
              </a:rPr>
              <a:t>Team:</a:t>
            </a:r>
          </a:p>
          <a:p>
            <a:pPr eaLnBrk="1" hangingPunct="1">
              <a:spcBef>
                <a:spcPct val="0"/>
              </a:spcBef>
              <a:buFont typeface="Arial" panose="020B0604020202020204" pitchFamily="34" charset="0"/>
              <a:buNone/>
            </a:pPr>
            <a:r>
              <a:rPr lang="en-US" altLang="en-US" sz="1400" b="1" dirty="0">
                <a:solidFill>
                  <a:srgbClr val="002060"/>
                </a:solidFill>
                <a:latin typeface="Arial Narrow" panose="020B0606020202030204" pitchFamily="34" charset="0"/>
              </a:rPr>
              <a:t>Conservation International: </a:t>
            </a:r>
            <a:r>
              <a:rPr lang="en-US" altLang="en-US" sz="1400" dirty="0">
                <a:solidFill>
                  <a:srgbClr val="002060"/>
                </a:solidFill>
                <a:latin typeface="Arial Narrow" panose="020B0606020202030204" pitchFamily="34" charset="0"/>
              </a:rPr>
              <a:t>Alex </a:t>
            </a:r>
            <a:r>
              <a:rPr lang="en-US" altLang="en-US" sz="1400" dirty="0" err="1">
                <a:solidFill>
                  <a:srgbClr val="002060"/>
                </a:solidFill>
                <a:latin typeface="Arial Narrow" panose="020B0606020202030204" pitchFamily="34" charset="0"/>
              </a:rPr>
              <a:t>Zvoleff</a:t>
            </a:r>
            <a:r>
              <a:rPr lang="en-US" altLang="en-US" sz="1400" dirty="0">
                <a:solidFill>
                  <a:srgbClr val="002060"/>
                </a:solidFill>
                <a:latin typeface="Arial Narrow" panose="020B0606020202030204" pitchFamily="34" charset="0"/>
              </a:rPr>
              <a:t>, Mariano Gonzalez-</a:t>
            </a:r>
            <a:r>
              <a:rPr lang="en-US" altLang="en-US" sz="1400" dirty="0" err="1">
                <a:solidFill>
                  <a:srgbClr val="002060"/>
                </a:solidFill>
                <a:latin typeface="Arial Narrow" panose="020B0606020202030204" pitchFamily="34" charset="0"/>
              </a:rPr>
              <a:t>Roglich</a:t>
            </a:r>
            <a:r>
              <a:rPr lang="en-US" altLang="en-US" sz="1400" dirty="0">
                <a:solidFill>
                  <a:srgbClr val="002060"/>
                </a:solidFill>
                <a:latin typeface="Arial Narrow" panose="020B0606020202030204" pitchFamily="34" charset="0"/>
              </a:rPr>
              <a:t>, Monica Noon</a:t>
            </a:r>
          </a:p>
          <a:p>
            <a:pPr eaLnBrk="1" hangingPunct="1">
              <a:spcBef>
                <a:spcPct val="0"/>
              </a:spcBef>
              <a:buFont typeface="Arial" panose="020B0604020202020204" pitchFamily="34" charset="0"/>
              <a:buNone/>
            </a:pPr>
            <a:r>
              <a:rPr lang="en-US" altLang="en-US" sz="1400" b="1" dirty="0">
                <a:solidFill>
                  <a:srgbClr val="002060"/>
                </a:solidFill>
                <a:latin typeface="Arial Narrow" panose="020B0606020202030204" pitchFamily="34" charset="0"/>
              </a:rPr>
              <a:t>NASA: </a:t>
            </a:r>
            <a:r>
              <a:rPr lang="en-US" altLang="en-US" sz="1400" dirty="0" err="1">
                <a:solidFill>
                  <a:srgbClr val="002060"/>
                </a:solidFill>
                <a:latin typeface="Arial Narrow" panose="020B0606020202030204" pitchFamily="34" charset="0"/>
              </a:rPr>
              <a:t>Lahouari</a:t>
            </a:r>
            <a:r>
              <a:rPr lang="en-US" altLang="en-US" sz="1400" dirty="0">
                <a:solidFill>
                  <a:srgbClr val="002060"/>
                </a:solidFill>
                <a:latin typeface="Arial Narrow" panose="020B0606020202030204" pitchFamily="34" charset="0"/>
              </a:rPr>
              <a:t> </a:t>
            </a:r>
            <a:r>
              <a:rPr lang="en-US" altLang="en-US" sz="1400" dirty="0" err="1">
                <a:solidFill>
                  <a:srgbClr val="002060"/>
                </a:solidFill>
                <a:latin typeface="Arial Narrow" panose="020B0606020202030204" pitchFamily="34" charset="0"/>
              </a:rPr>
              <a:t>Bounoua</a:t>
            </a:r>
            <a:r>
              <a:rPr lang="en-US" altLang="en-US" sz="1400" dirty="0">
                <a:solidFill>
                  <a:srgbClr val="002060"/>
                </a:solidFill>
                <a:latin typeface="Arial Narrow" panose="020B0606020202030204" pitchFamily="34" charset="0"/>
              </a:rPr>
              <a:t>, Eric Brown De </a:t>
            </a:r>
            <a:r>
              <a:rPr lang="en-US" altLang="en-US" sz="1400" dirty="0" err="1">
                <a:solidFill>
                  <a:srgbClr val="002060"/>
                </a:solidFill>
                <a:latin typeface="Arial Narrow" panose="020B0606020202030204" pitchFamily="34" charset="0"/>
              </a:rPr>
              <a:t>Colstoun</a:t>
            </a:r>
            <a:r>
              <a:rPr lang="en-US" altLang="en-US" sz="1400" dirty="0">
                <a:solidFill>
                  <a:srgbClr val="002060"/>
                </a:solidFill>
                <a:latin typeface="Arial Narrow" panose="020B0606020202030204" pitchFamily="34" charset="0"/>
              </a:rPr>
              <a:t>, Stephanie </a:t>
            </a:r>
            <a:r>
              <a:rPr lang="en-US" altLang="en-US" sz="1400" dirty="0" err="1">
                <a:solidFill>
                  <a:srgbClr val="002060"/>
                </a:solidFill>
                <a:latin typeface="Arial Narrow" panose="020B0606020202030204" pitchFamily="34" charset="0"/>
              </a:rPr>
              <a:t>Uz</a:t>
            </a:r>
            <a:endParaRPr lang="en-US" altLang="en-US" sz="1400" dirty="0">
              <a:solidFill>
                <a:srgbClr val="002060"/>
              </a:solidFill>
              <a:latin typeface="Arial Narrow" panose="020B0606020202030204" pitchFamily="34" charset="0"/>
            </a:endParaRPr>
          </a:p>
          <a:p>
            <a:pPr eaLnBrk="1" hangingPunct="1">
              <a:spcBef>
                <a:spcPct val="0"/>
              </a:spcBef>
              <a:buFont typeface="Arial" panose="020B0604020202020204" pitchFamily="34" charset="0"/>
              <a:buNone/>
            </a:pPr>
            <a:endParaRPr lang="en-US" altLang="en-US" sz="1400" b="1" dirty="0">
              <a:solidFill>
                <a:srgbClr val="002060"/>
              </a:solidFill>
              <a:latin typeface="Arial Narrow" panose="020B0606020202030204" pitchFamily="34" charset="0"/>
            </a:endParaRPr>
          </a:p>
          <a:p>
            <a:pPr eaLnBrk="1" hangingPunct="1">
              <a:spcBef>
                <a:spcPct val="0"/>
              </a:spcBef>
              <a:buFont typeface="Arial" panose="020B0604020202020204" pitchFamily="34" charset="0"/>
              <a:buNone/>
            </a:pPr>
            <a:r>
              <a:rPr lang="en-US" altLang="en-US" sz="1400" b="1" dirty="0">
                <a:solidFill>
                  <a:srgbClr val="002060"/>
                </a:solidFill>
                <a:latin typeface="Arial Narrow" panose="020B0606020202030204" pitchFamily="34" charset="0"/>
              </a:rPr>
              <a:t>http://trends.earth</a:t>
            </a:r>
          </a:p>
        </p:txBody>
      </p:sp>
      <p:pic>
        <p:nvPicPr>
          <p:cNvPr id="27" name="Picture 4" descr="https://etdata.org/img/logo_earth_eng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261" y="5970935"/>
            <a:ext cx="1158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https://etdata.org/img/logo_nas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5991572"/>
            <a:ext cx="5619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7311" y="5877272"/>
            <a:ext cx="18129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3" descr="A picture containing object&#10;&#10;Description generated with high confiden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3949" y="6051897"/>
            <a:ext cx="208915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95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468560" y="607244"/>
            <a:ext cx="9953625" cy="7335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000" b="1" dirty="0" smtClean="0">
                <a:solidFill>
                  <a:schemeClr val="tx2"/>
                </a:solidFill>
                <a:latin typeface="Arial Narrow" panose="020B0606020202030204" pitchFamily="34" charset="0"/>
                <a:ea typeface="MS PGothic" panose="020B0600070205080204" pitchFamily="34" charset="-128"/>
              </a:rPr>
              <a:t>Development of tool to asses the ratio of land consumption rate to population growth rate</a:t>
            </a:r>
            <a:r>
              <a:rPr lang="en-US" altLang="en-US" sz="2000" dirty="0" smtClean="0">
                <a:solidFill>
                  <a:schemeClr val="tx2"/>
                </a:solidFill>
                <a:latin typeface="Arial Narrow" panose="020B0606020202030204" pitchFamily="34" charset="0"/>
                <a:ea typeface="MS PGothic" panose="020B0600070205080204" pitchFamily="34" charset="-128"/>
              </a:rPr>
              <a:t/>
            </a:r>
            <a:br>
              <a:rPr lang="en-US" altLang="en-US" sz="2000" dirty="0" smtClean="0">
                <a:solidFill>
                  <a:schemeClr val="tx2"/>
                </a:solidFill>
                <a:latin typeface="Arial Narrow" panose="020B0606020202030204" pitchFamily="34" charset="0"/>
                <a:ea typeface="MS PGothic" panose="020B0600070205080204" pitchFamily="34" charset="-128"/>
              </a:rPr>
            </a:br>
            <a:r>
              <a:rPr lang="en-US" altLang="en-US" sz="2000" dirty="0" smtClean="0">
                <a:solidFill>
                  <a:schemeClr val="tx2"/>
                </a:solidFill>
                <a:latin typeface="Arial Narrow" panose="020B0606020202030204" pitchFamily="34" charset="0"/>
                <a:ea typeface="MS PGothic" panose="020B0600070205080204" pitchFamily="34" charset="-128"/>
              </a:rPr>
              <a:t>PI:  Alex </a:t>
            </a:r>
            <a:r>
              <a:rPr lang="en-US" altLang="en-US" sz="2000" dirty="0" err="1" smtClean="0">
                <a:solidFill>
                  <a:schemeClr val="tx2"/>
                </a:solidFill>
                <a:latin typeface="Arial Narrow" panose="020B0606020202030204" pitchFamily="34" charset="0"/>
                <a:ea typeface="MS PGothic" panose="020B0600070205080204" pitchFamily="34" charset="-128"/>
              </a:rPr>
              <a:t>Zvoleff</a:t>
            </a:r>
            <a:r>
              <a:rPr lang="en-US" altLang="en-US" sz="2000" dirty="0" smtClean="0">
                <a:solidFill>
                  <a:schemeClr val="tx2"/>
                </a:solidFill>
                <a:latin typeface="Arial Narrow" panose="020B0606020202030204" pitchFamily="34" charset="0"/>
                <a:ea typeface="MS PGothic" panose="020B0600070205080204" pitchFamily="34" charset="-128"/>
              </a:rPr>
              <a:t>, Conservation International</a:t>
            </a:r>
            <a:endParaRPr lang="en-US" altLang="en-US" sz="2000" dirty="0" smtClean="0">
              <a:solidFill>
                <a:schemeClr val="tx2"/>
              </a:solidFill>
              <a:ea typeface="MS PGothic" panose="020B0600070205080204" pitchFamily="34" charset="-128"/>
            </a:endParaRPr>
          </a:p>
        </p:txBody>
      </p:sp>
      <p:sp>
        <p:nvSpPr>
          <p:cNvPr id="17" name="Subtitle 2">
            <a:extLst>
              <a:ext uri="{FF2B5EF4-FFF2-40B4-BE49-F238E27FC236}">
                <a16:creationId xmlns:a16="http://schemas.microsoft.com/office/drawing/2014/main" id="{D431CB2A-4073-FA49-9A0D-74744AD53004}"/>
              </a:ext>
            </a:extLst>
          </p:cNvPr>
          <p:cNvSpPr txBox="1">
            <a:spLocks/>
          </p:cNvSpPr>
          <p:nvPr/>
        </p:nvSpPr>
        <p:spPr>
          <a:xfrm>
            <a:off x="107504" y="1472778"/>
            <a:ext cx="3600400" cy="4932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Font typeface="Arial" pitchFamily="34" charset="0"/>
              <a:buNone/>
              <a:defRPr/>
            </a:pPr>
            <a:r>
              <a:rPr lang="en-US" altLang="en-US" sz="1400" dirty="0" smtClean="0">
                <a:solidFill>
                  <a:srgbClr val="FF0000"/>
                </a:solidFill>
                <a:ea typeface="ＭＳ Ｐゴシック" panose="020B0600070205080204" pitchFamily="34" charset="-128"/>
              </a:rPr>
              <a:t>Background:</a:t>
            </a:r>
          </a:p>
          <a:p>
            <a:pPr>
              <a:spcAft>
                <a:spcPts val="600"/>
              </a:spcAft>
              <a:buFont typeface="Wingdings" panose="05000000000000000000" pitchFamily="2" charset="2"/>
              <a:buChar char="Ø"/>
              <a:defRPr/>
            </a:pPr>
            <a:r>
              <a:rPr lang="en-US" altLang="en-US" sz="1400" i="1" dirty="0" smtClean="0">
                <a:latin typeface="Arial" panose="020B0604020202020204" pitchFamily="34" charset="0"/>
                <a:cs typeface="Arial" panose="020B0604020202020204" pitchFamily="34" charset="0"/>
              </a:rPr>
              <a:t>Promotes user driven assessments --  </a:t>
            </a:r>
            <a:r>
              <a:rPr lang="en-US" altLang="en-US" sz="1400" dirty="0" err="1" smtClean="0">
                <a:latin typeface="Arial" panose="020B0604020202020204" pitchFamily="34" charset="0"/>
                <a:cs typeface="Arial" panose="020B0604020202020204" pitchFamily="34" charset="0"/>
              </a:rPr>
              <a:t>Trends.Earth</a:t>
            </a:r>
            <a:r>
              <a:rPr lang="en-US" altLang="en-US" sz="1400" dirty="0" smtClean="0">
                <a:latin typeface="Arial" panose="020B0604020202020204" pitchFamily="34" charset="0"/>
                <a:cs typeface="Arial" panose="020B0604020202020204" pitchFamily="34" charset="0"/>
              </a:rPr>
              <a:t> provides high-resolution spatial and temporal datasets for measuring land consumption rates in urban areas validated in 10 countries.</a:t>
            </a:r>
          </a:p>
          <a:p>
            <a:pPr>
              <a:spcAft>
                <a:spcPts val="600"/>
              </a:spcAft>
              <a:buFont typeface="Wingdings" panose="05000000000000000000" pitchFamily="2" charset="2"/>
              <a:buChar char="Ø"/>
              <a:defRPr/>
            </a:pPr>
            <a:r>
              <a:rPr lang="en-US" altLang="en-US" sz="1400" dirty="0" err="1" smtClean="0">
                <a:latin typeface="Arial" panose="020B0604020202020204" pitchFamily="34" charset="0"/>
                <a:cs typeface="Arial" panose="020B0604020202020204" pitchFamily="34" charset="0"/>
              </a:rPr>
              <a:t>Trends.Earth</a:t>
            </a:r>
            <a:r>
              <a:rPr lang="en-US" altLang="en-US" sz="1400" dirty="0" smtClean="0">
                <a:latin typeface="Arial" panose="020B0604020202020204" pitchFamily="34" charset="0"/>
                <a:cs typeface="Arial" panose="020B0604020202020204" pitchFamily="34" charset="0"/>
              </a:rPr>
              <a:t> uses remotely sensed imagery to measure urban extent to map change over time and overlays gridded population to asses the land consumption rate. The tool is easy and free to use.</a:t>
            </a:r>
          </a:p>
        </p:txBody>
      </p:sp>
      <p:sp>
        <p:nvSpPr>
          <p:cNvPr id="19" name="Subtitle 2"/>
          <p:cNvSpPr txBox="1">
            <a:spLocks/>
          </p:cNvSpPr>
          <p:nvPr/>
        </p:nvSpPr>
        <p:spPr bwMode="auto">
          <a:xfrm>
            <a:off x="3158657" y="5301208"/>
            <a:ext cx="5953125" cy="969962"/>
          </a:xfrm>
          <a:prstGeom prst="rect">
            <a:avLst/>
          </a:prstGeom>
          <a:noFill/>
          <a:ln w="9525">
            <a:solidFill>
              <a:schemeClr val="tx2"/>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en-US" sz="1400" i="1">
                <a:solidFill>
                  <a:srgbClr val="000000"/>
                </a:solidFill>
              </a:rPr>
              <a:t>Figure 1. The output from the Trends.Earth tool reporting on Sustainable Development Goal (SDG) 11.3.1: Land consumption in Bogota, Colombia with Sub-urban (orange), Urban (red), Fringe open space (green), Captured open space (dark green) classes calculated using remotely sensed data.</a:t>
            </a:r>
          </a:p>
        </p:txBody>
      </p:sp>
      <p:pic>
        <p:nvPicPr>
          <p:cNvPr id="20" name="Picture 11" descr="http://www.logodesignlove.com/images/bad/nasa-logo-meatb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18046"/>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725" y="877218"/>
            <a:ext cx="14478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1568141"/>
            <a:ext cx="5161037" cy="327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a:extLst>
              <a:ext uri="{FF2B5EF4-FFF2-40B4-BE49-F238E27FC236}">
                <a16:creationId xmlns:a16="http://schemas.microsoft.com/office/drawing/2014/main" id="{505443BB-A391-E74B-A69C-12C423D91880}"/>
              </a:ext>
            </a:extLst>
          </p:cNvPr>
          <p:cNvSpPr txBox="1">
            <a:spLocks/>
          </p:cNvSpPr>
          <p:nvPr/>
        </p:nvSpPr>
        <p:spPr bwMode="auto">
          <a:xfrm>
            <a:off x="144016" y="4437112"/>
            <a:ext cx="2915816"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Aft>
                <a:spcPts val="300"/>
              </a:spcAft>
              <a:buFont typeface="Arial" panose="020B0604020202020204" pitchFamily="34" charset="0"/>
              <a:buNone/>
              <a:defRPr/>
            </a:pPr>
            <a:r>
              <a:rPr lang="en-US" altLang="en-US" sz="1400" dirty="0">
                <a:solidFill>
                  <a:srgbClr val="FF0000"/>
                </a:solidFill>
                <a:latin typeface="Arial" panose="020B0604020202020204" pitchFamily="34" charset="0"/>
                <a:cs typeface="Arial" panose="020B0604020202020204" pitchFamily="34" charset="0"/>
              </a:rPr>
              <a:t>Impact:</a:t>
            </a:r>
          </a:p>
          <a:p>
            <a:pPr marL="171450" indent="-171450" eaLnBrk="1" hangingPunct="1">
              <a:spcBef>
                <a:spcPct val="0"/>
              </a:spcBef>
              <a:spcAft>
                <a:spcPts val="600"/>
              </a:spcAft>
              <a:buFont typeface="Wingdings" panose="05000000000000000000" pitchFamily="2" charset="2"/>
              <a:buChar char="Ø"/>
              <a:defRPr/>
            </a:pPr>
            <a:r>
              <a:rPr lang="en-US" altLang="en-US" sz="1400" dirty="0">
                <a:solidFill>
                  <a:srgbClr val="000000"/>
                </a:solidFill>
                <a:latin typeface="Arial" panose="020B0604020202020204" pitchFamily="34" charset="0"/>
                <a:cs typeface="Arial" panose="020B0604020202020204" pitchFamily="34" charset="0"/>
              </a:rPr>
              <a:t>Trends.Earth has over 1,000 registered users globally; trainings have been held in nine different countries representing over 300 participants from 146 countries. </a:t>
            </a:r>
          </a:p>
          <a:p>
            <a:pPr eaLnBrk="1" hangingPunct="1">
              <a:spcBef>
                <a:spcPct val="0"/>
              </a:spcBef>
              <a:spcAft>
                <a:spcPts val="600"/>
              </a:spcAft>
              <a:buFont typeface="Arial" panose="020B0604020202020204" pitchFamily="34" charset="0"/>
              <a:buNone/>
              <a:defRPr/>
            </a:pPr>
            <a:r>
              <a:rPr lang="en-US" altLang="en-US" sz="1400" dirty="0">
                <a:solidFill>
                  <a:prstClr val="black"/>
                </a:solidFill>
                <a:latin typeface="Arial" panose="020B0604020202020204" pitchFamily="34" charset="0"/>
                <a:cs typeface="Arial" panose="020B0604020202020204" pitchFamily="34" charset="0"/>
              </a:rPr>
              <a:t>.</a:t>
            </a:r>
            <a:r>
              <a:rPr lang="en-US" altLang="en-US" sz="1400" i="1" dirty="0">
                <a:solidFill>
                  <a:prstClr val="black"/>
                </a:solidFill>
                <a:latin typeface="Arial" panose="020B0604020202020204" pitchFamily="34" charset="0"/>
                <a:cs typeface="Arial" panose="020B0604020202020204" pitchFamily="34" charset="0"/>
              </a:rPr>
              <a:t> </a:t>
            </a:r>
            <a:endParaRPr lang="en-US" altLang="en-US"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28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875" t="29229" r="21652" b="8482"/>
          <a:stretch/>
        </p:blipFill>
        <p:spPr>
          <a:xfrm>
            <a:off x="1075971" y="2636912"/>
            <a:ext cx="7096429" cy="3528392"/>
          </a:xfrm>
          <a:prstGeom prst="rect">
            <a:avLst/>
          </a:prstGeom>
        </p:spPr>
      </p:pic>
      <p:sp>
        <p:nvSpPr>
          <p:cNvPr id="4" name="Subtitle 2"/>
          <p:cNvSpPr txBox="1">
            <a:spLocks/>
          </p:cNvSpPr>
          <p:nvPr/>
        </p:nvSpPr>
        <p:spPr>
          <a:xfrm>
            <a:off x="920516" y="913057"/>
            <a:ext cx="5040560"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400" b="1" dirty="0">
                <a:solidFill>
                  <a:schemeClr val="tx2"/>
                </a:solidFill>
                <a:latin typeface="+mj-lt"/>
                <a:ea typeface="+mj-ea"/>
                <a:cs typeface="+mj-cs"/>
              </a:rPr>
              <a:t>From EO to knowledge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836712"/>
            <a:ext cx="2747126" cy="1584176"/>
          </a:xfrm>
          <a:prstGeom prst="rect">
            <a:avLst/>
          </a:prstGeom>
        </p:spPr>
      </p:pic>
    </p:spTree>
    <p:extLst>
      <p:ext uri="{BB962C8B-B14F-4D97-AF65-F5344CB8AC3E}">
        <p14:creationId xmlns:p14="http://schemas.microsoft.com/office/powerpoint/2010/main" val="392637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812" t="44947" r="14687" b="18968"/>
          <a:stretch/>
        </p:blipFill>
        <p:spPr>
          <a:xfrm>
            <a:off x="35127" y="1980749"/>
            <a:ext cx="7057153" cy="1736283"/>
          </a:xfrm>
          <a:prstGeom prst="rect">
            <a:avLst/>
          </a:prstGeom>
        </p:spPr>
      </p:pic>
      <p:sp>
        <p:nvSpPr>
          <p:cNvPr id="4" name="Subtitle 2"/>
          <p:cNvSpPr txBox="1">
            <a:spLocks/>
          </p:cNvSpPr>
          <p:nvPr/>
        </p:nvSpPr>
        <p:spPr>
          <a:xfrm>
            <a:off x="899592" y="764704"/>
            <a:ext cx="763284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400" b="1" dirty="0" smtClean="0">
                <a:solidFill>
                  <a:schemeClr val="tx2"/>
                </a:solidFill>
                <a:latin typeface="+mj-lt"/>
                <a:ea typeface="+mj-ea"/>
                <a:cs typeface="+mj-cs"/>
              </a:rPr>
              <a:t>it is happening nationally … </a:t>
            </a:r>
            <a:endParaRPr lang="en-US" sz="3400" b="1" dirty="0">
              <a:solidFill>
                <a:schemeClr val="tx2"/>
              </a:solidFill>
              <a:latin typeface="+mj-lt"/>
              <a:ea typeface="+mj-ea"/>
              <a:cs typeface="+mj-cs"/>
            </a:endParaRPr>
          </a:p>
        </p:txBody>
      </p:sp>
      <p:pic>
        <p:nvPicPr>
          <p:cNvPr id="2" name="Picture 1"/>
          <p:cNvPicPr>
            <a:picLocks noChangeAspect="1"/>
          </p:cNvPicPr>
          <p:nvPr/>
        </p:nvPicPr>
        <p:blipFill rotWithShape="1">
          <a:blip r:embed="rId3"/>
          <a:srcRect t="-1" r="51741" b="66667"/>
          <a:stretch/>
        </p:blipFill>
        <p:spPr>
          <a:xfrm>
            <a:off x="107504" y="1628800"/>
            <a:ext cx="4176464" cy="432048"/>
          </a:xfrm>
          <a:prstGeom prst="rect">
            <a:avLst/>
          </a:prstGeom>
        </p:spPr>
      </p:pic>
      <p:sp>
        <p:nvSpPr>
          <p:cNvPr id="5" name="Rectangle 4"/>
          <p:cNvSpPr/>
          <p:nvPr/>
        </p:nvSpPr>
        <p:spPr>
          <a:xfrm>
            <a:off x="5071787" y="3511439"/>
            <a:ext cx="4572000" cy="307777"/>
          </a:xfrm>
          <a:prstGeom prst="rect">
            <a:avLst/>
          </a:prstGeom>
        </p:spPr>
        <p:txBody>
          <a:bodyPr>
            <a:spAutoFit/>
          </a:bodyPr>
          <a:lstStyle/>
          <a:p>
            <a:r>
              <a:rPr lang="en-US" sz="1400" b="1" dirty="0">
                <a:solidFill>
                  <a:schemeClr val="tx2"/>
                </a:solidFill>
              </a:rPr>
              <a:t>From </a:t>
            </a:r>
            <a:r>
              <a:rPr lang="en-US" sz="1400" b="1" dirty="0" smtClean="0">
                <a:solidFill>
                  <a:schemeClr val="tx2"/>
                </a:solidFill>
              </a:rPr>
              <a:t>Swiss GEO Office, </a:t>
            </a:r>
            <a:r>
              <a:rPr lang="en-US" sz="1400" b="1" dirty="0" err="1" smtClean="0">
                <a:solidFill>
                  <a:schemeClr val="tx2"/>
                </a:solidFill>
              </a:rPr>
              <a:t>EuroGEOSS</a:t>
            </a:r>
            <a:r>
              <a:rPr lang="en-US" sz="1400" b="1" dirty="0" smtClean="0">
                <a:solidFill>
                  <a:schemeClr val="tx2"/>
                </a:solidFill>
              </a:rPr>
              <a:t> 2018 Workshop</a:t>
            </a:r>
            <a:endParaRPr lang="uk-UA" sz="1400" b="1" dirty="0">
              <a:solidFill>
                <a:schemeClr val="tx2"/>
              </a:solidFill>
            </a:endParaRPr>
          </a:p>
        </p:txBody>
      </p:sp>
      <p:pic>
        <p:nvPicPr>
          <p:cNvPr id="7" name="Picture 6"/>
          <p:cNvPicPr>
            <a:picLocks noChangeAspect="1"/>
          </p:cNvPicPr>
          <p:nvPr/>
        </p:nvPicPr>
        <p:blipFill rotWithShape="1">
          <a:blip r:embed="rId3"/>
          <a:srcRect l="86764" t="11111"/>
          <a:stretch/>
        </p:blipFill>
        <p:spPr>
          <a:xfrm>
            <a:off x="7596336" y="2132856"/>
            <a:ext cx="1145512" cy="1152128"/>
          </a:xfrm>
          <a:prstGeom prst="rect">
            <a:avLst/>
          </a:prstGeom>
        </p:spPr>
      </p:pic>
      <p:pic>
        <p:nvPicPr>
          <p:cNvPr id="1028" name="Picture 4" descr="Image result for germany fl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806" y="4005064"/>
            <a:ext cx="1152128" cy="6716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witzerland fla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330" b="17871"/>
          <a:stretch/>
        </p:blipFill>
        <p:spPr bwMode="auto">
          <a:xfrm>
            <a:off x="35127" y="692696"/>
            <a:ext cx="1293589" cy="86409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763688" y="3861048"/>
            <a:ext cx="7272808" cy="2449388"/>
          </a:xfrm>
          <a:prstGeom prst="rect">
            <a:avLst/>
          </a:prstGeom>
        </p:spPr>
        <p:txBody>
          <a:bodyPr wrap="square">
            <a:spAutoFit/>
          </a:bodyPr>
          <a:lstStyle/>
          <a:p>
            <a:pPr>
              <a:lnSpc>
                <a:spcPct val="115000"/>
              </a:lnSpc>
              <a:spcAft>
                <a:spcPts val="1000"/>
              </a:spcAft>
            </a:pPr>
            <a:r>
              <a:rPr lang="en-US" sz="1400" i="1" spc="75" dirty="0">
                <a:solidFill>
                  <a:srgbClr val="4F81BD"/>
                </a:solidFill>
                <a:ea typeface="Times New Roman" panose="02020603050405020304" pitchFamily="18" charset="0"/>
                <a:cs typeface="Times New Roman" panose="02020603050405020304" pitchFamily="18" charset="0"/>
              </a:rPr>
              <a:t>An established interaction in Germany</a:t>
            </a:r>
            <a:endParaRPr lang="el-GR" sz="1400" i="1" spc="75" dirty="0">
              <a:solidFill>
                <a:srgbClr val="4F81BD"/>
              </a:solidFill>
              <a:ea typeface="Times New Roman" panose="02020603050405020304" pitchFamily="18" charset="0"/>
              <a:cs typeface="Times New Roman" panose="02020603050405020304" pitchFamily="18" charset="0"/>
            </a:endParaRPr>
          </a:p>
          <a:p>
            <a:pPr algn="just">
              <a:lnSpc>
                <a:spcPct val="115000"/>
              </a:lnSpc>
              <a:spcAft>
                <a:spcPts val="0"/>
              </a:spcAft>
            </a:pPr>
            <a:r>
              <a:rPr lang="en-US" sz="1400" dirty="0" smtClean="0">
                <a:ea typeface="Times New Roman" panose="02020603050405020304" pitchFamily="18" charset="0"/>
                <a:cs typeface="Times New Roman" panose="02020603050405020304" pitchFamily="18" charset="0"/>
              </a:rPr>
              <a:t>The </a:t>
            </a:r>
            <a:r>
              <a:rPr lang="en-US" sz="1400" dirty="0">
                <a:ea typeface="Times New Roman" panose="02020603050405020304" pitchFamily="18" charset="0"/>
                <a:cs typeface="Times New Roman" panose="02020603050405020304" pitchFamily="18" charset="0"/>
              </a:rPr>
              <a:t>BKG (Federal Agency of Cartography and Geodesy</a:t>
            </a:r>
            <a:r>
              <a:rPr lang="el-GR" sz="1400" dirty="0">
                <a:ea typeface="Calibri" panose="020F0502020204030204" pitchFamily="34" charset="0"/>
                <a:cs typeface="Times New Roman" panose="02020603050405020304" pitchFamily="18" charset="0"/>
              </a:rPr>
              <a:t> </a:t>
            </a:r>
            <a:r>
              <a:rPr lang="en-US" sz="1400" dirty="0">
                <a:ea typeface="Times New Roman" panose="02020603050405020304" pitchFamily="18" charset="0"/>
                <a:cs typeface="Times New Roman" panose="02020603050405020304" pitchFamily="18" charset="0"/>
              </a:rPr>
              <a:t>) has been working trustfully together with e.g. the Federal Statistical Office to implement national and international measures relating </a:t>
            </a:r>
            <a:r>
              <a:rPr lang="en-US" sz="1400" dirty="0" smtClean="0">
                <a:ea typeface="Times New Roman" panose="02020603050405020304" pitchFamily="18" charset="0"/>
                <a:cs typeface="Times New Roman" panose="02020603050405020304" pitchFamily="18" charset="0"/>
              </a:rPr>
              <a:t>to the </a:t>
            </a:r>
            <a:r>
              <a:rPr lang="en-US" sz="1400" dirty="0">
                <a:ea typeface="Times New Roman" panose="02020603050405020304" pitchFamily="18" charset="0"/>
                <a:cs typeface="Times New Roman" panose="02020603050405020304" pitchFamily="18" charset="0"/>
              </a:rPr>
              <a:t>sustainability goals of </a:t>
            </a:r>
            <a:r>
              <a:rPr lang="en-US" sz="1400" dirty="0" smtClean="0">
                <a:ea typeface="Times New Roman" panose="02020603050405020304" pitchFamily="18" charset="0"/>
                <a:cs typeface="Times New Roman" panose="02020603050405020304" pitchFamily="18" charset="0"/>
              </a:rPr>
              <a:t>UN.</a:t>
            </a:r>
            <a:endParaRPr lang="el-GR" sz="1400" dirty="0">
              <a:ea typeface="Calibri" panose="020F0502020204030204" pitchFamily="34" charset="0"/>
              <a:cs typeface="Times New Roman" panose="02020603050405020304" pitchFamily="18" charset="0"/>
            </a:endParaRPr>
          </a:p>
          <a:p>
            <a:pPr algn="just">
              <a:lnSpc>
                <a:spcPct val="115000"/>
              </a:lnSpc>
              <a:spcAft>
                <a:spcPts val="0"/>
              </a:spcAft>
            </a:pPr>
            <a:r>
              <a:rPr lang="en-US" sz="1400" dirty="0">
                <a:ea typeface="Times New Roman" panose="02020603050405020304" pitchFamily="18" charset="0"/>
                <a:cs typeface="Times New Roman" panose="02020603050405020304" pitchFamily="18" charset="0"/>
              </a:rPr>
              <a:t> </a:t>
            </a:r>
            <a:endParaRPr lang="el-GR" sz="1400" dirty="0">
              <a:ea typeface="Calibri" panose="020F0502020204030204" pitchFamily="34" charset="0"/>
              <a:cs typeface="Times New Roman" panose="02020603050405020304" pitchFamily="18" charset="0"/>
            </a:endParaRPr>
          </a:p>
          <a:p>
            <a:pPr>
              <a:spcAft>
                <a:spcPts val="1000"/>
              </a:spcAft>
            </a:pPr>
            <a:r>
              <a:rPr lang="en-US" sz="1400" dirty="0" smtClean="0">
                <a:ea typeface="Times New Roman" panose="02020603050405020304" pitchFamily="18" charset="0"/>
              </a:rPr>
              <a:t>The </a:t>
            </a:r>
            <a:r>
              <a:rPr lang="en-US" sz="1400" dirty="0">
                <a:ea typeface="Times New Roman" panose="02020603050405020304" pitchFamily="18" charset="0"/>
              </a:rPr>
              <a:t>Presidents of the BKG and </a:t>
            </a:r>
            <a:r>
              <a:rPr lang="en-US" sz="1400" dirty="0" err="1">
                <a:ea typeface="Times New Roman" panose="02020603050405020304" pitchFamily="18" charset="0"/>
              </a:rPr>
              <a:t>Destatis</a:t>
            </a:r>
            <a:r>
              <a:rPr lang="en-US" sz="1400" dirty="0">
                <a:ea typeface="Times New Roman" panose="02020603050405020304" pitchFamily="18" charset="0"/>
              </a:rPr>
              <a:t> formalized this cooperation with a </a:t>
            </a:r>
            <a:r>
              <a:rPr lang="en-US" sz="1400" b="1" dirty="0">
                <a:ea typeface="Times New Roman" panose="02020603050405020304" pitchFamily="18" charset="0"/>
              </a:rPr>
              <a:t>Memorandum</a:t>
            </a:r>
            <a:r>
              <a:rPr lang="en-US" sz="1400" dirty="0">
                <a:ea typeface="Times New Roman" panose="02020603050405020304" pitchFamily="18" charset="0"/>
              </a:rPr>
              <a:t> </a:t>
            </a:r>
            <a:r>
              <a:rPr lang="en-US" sz="1400" b="1" dirty="0">
                <a:ea typeface="Times New Roman" panose="02020603050405020304" pitchFamily="18" charset="0"/>
              </a:rPr>
              <a:t>of Understanding</a:t>
            </a:r>
            <a:r>
              <a:rPr lang="en-US" sz="1400" dirty="0">
                <a:ea typeface="Times New Roman" panose="02020603050405020304" pitchFamily="18" charset="0"/>
              </a:rPr>
              <a:t> (</a:t>
            </a:r>
            <a:r>
              <a:rPr lang="en-US" sz="1400" dirty="0" err="1">
                <a:ea typeface="Times New Roman" panose="02020603050405020304" pitchFamily="18" charset="0"/>
              </a:rPr>
              <a:t>MoU</a:t>
            </a:r>
            <a:r>
              <a:rPr lang="en-US" sz="1400" dirty="0">
                <a:ea typeface="Times New Roman" panose="02020603050405020304" pitchFamily="18" charset="0"/>
              </a:rPr>
              <a:t>) in November 2016.</a:t>
            </a:r>
            <a:r>
              <a:rPr lang="el-GR" sz="1400" dirty="0"/>
              <a:t> </a:t>
            </a:r>
            <a:r>
              <a:rPr lang="en-US" sz="1400" dirty="0" smtClean="0">
                <a:ea typeface="Times New Roman" panose="02020603050405020304" pitchFamily="18" charset="0"/>
              </a:rPr>
              <a:t>It </a:t>
            </a:r>
            <a:r>
              <a:rPr lang="en-US" sz="1400" dirty="0">
                <a:ea typeface="Times New Roman" panose="02020603050405020304" pitchFamily="18" charset="0"/>
              </a:rPr>
              <a:t>is part of the </a:t>
            </a:r>
            <a:r>
              <a:rPr lang="en-US" sz="1400" dirty="0" err="1">
                <a:ea typeface="Times New Roman" panose="02020603050405020304" pitchFamily="18" charset="0"/>
              </a:rPr>
              <a:t>MoU</a:t>
            </a:r>
            <a:r>
              <a:rPr lang="en-US" sz="1400" dirty="0">
                <a:ea typeface="Times New Roman" panose="02020603050405020304" pitchFamily="18" charset="0"/>
              </a:rPr>
              <a:t> to create an action plan that is annually updated and contains concrete cooperation </a:t>
            </a:r>
            <a:r>
              <a:rPr lang="en-US" sz="1400" dirty="0" smtClean="0">
                <a:ea typeface="Times New Roman" panose="02020603050405020304" pitchFamily="18" charset="0"/>
              </a:rPr>
              <a:t>plans.</a:t>
            </a:r>
            <a:endParaRPr lang="en-US" sz="1400" dirty="0">
              <a:ea typeface="Times New Roman" panose="02020603050405020304" pitchFamily="18" charset="0"/>
            </a:endParaRPr>
          </a:p>
          <a:p>
            <a:pPr>
              <a:spcAft>
                <a:spcPts val="1000"/>
              </a:spcAft>
            </a:pPr>
            <a:r>
              <a:rPr lang="en-US" sz="1400" dirty="0" smtClean="0">
                <a:solidFill>
                  <a:srgbClr val="C00000"/>
                </a:solidFill>
                <a:effectLst/>
                <a:ea typeface="Calibri" panose="020F0502020204030204" pitchFamily="34" charset="0"/>
                <a:cs typeface="Times New Roman" panose="02020603050405020304" pitchFamily="18" charset="0"/>
              </a:rPr>
              <a:t>BEST PRACTICE ?</a:t>
            </a:r>
            <a:endParaRPr lang="el-GR" sz="1400" dirty="0">
              <a:solidFill>
                <a:srgbClr val="C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70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5576" y="3264079"/>
            <a:ext cx="255577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smtClean="0"/>
              <a:t>EO and SDG </a:t>
            </a:r>
            <a:r>
              <a:rPr lang="en-US" sz="1600" b="1" dirty="0" smtClean="0"/>
              <a:t>domains only </a:t>
            </a:r>
            <a:r>
              <a:rPr lang="en-US" sz="1600" b="1" dirty="0" smtClean="0">
                <a:solidFill>
                  <a:srgbClr val="FF0000"/>
                </a:solidFill>
              </a:rPr>
              <a:t>marginally </a:t>
            </a:r>
            <a:r>
              <a:rPr lang="en-US" sz="1600" b="1" dirty="0" smtClean="0">
                <a:solidFill>
                  <a:srgbClr val="FF0000"/>
                </a:solidFill>
              </a:rPr>
              <a:t>overlap</a:t>
            </a:r>
            <a:endParaRPr lang="el-GR" sz="1600" b="1" dirty="0">
              <a:solidFill>
                <a:srgbClr val="174489"/>
              </a:solidFill>
            </a:endParaRPr>
          </a:p>
        </p:txBody>
      </p:sp>
      <p:sp>
        <p:nvSpPr>
          <p:cNvPr id="6" name="Notched Right Arrow 5"/>
          <p:cNvSpPr/>
          <p:nvPr/>
        </p:nvSpPr>
        <p:spPr>
          <a:xfrm>
            <a:off x="3671392" y="3304438"/>
            <a:ext cx="1296144" cy="50405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5471592" y="3140968"/>
            <a:ext cx="2880320" cy="1077218"/>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smtClean="0"/>
              <a:t>10-15% of SDG indicators can “be obtained or supplemented by EO procedures”. Social and economic statistic data prevail</a:t>
            </a:r>
            <a:endParaRPr lang="el-GR" sz="1600" b="1" dirty="0">
              <a:solidFill>
                <a:srgbClr val="174489"/>
              </a:solidFill>
            </a:endParaRPr>
          </a:p>
        </p:txBody>
      </p:sp>
      <p:sp>
        <p:nvSpPr>
          <p:cNvPr id="8" name="Subtitle 2"/>
          <p:cNvSpPr txBox="1">
            <a:spLocks/>
          </p:cNvSpPr>
          <p:nvPr/>
        </p:nvSpPr>
        <p:spPr>
          <a:xfrm>
            <a:off x="539552" y="1052736"/>
            <a:ext cx="763284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dirty="0" smtClean="0">
                <a:solidFill>
                  <a:srgbClr val="C00000"/>
                </a:solidFill>
                <a:latin typeface="+mj-lt"/>
                <a:ea typeface="+mj-ea"/>
                <a:cs typeface="+mj-cs"/>
              </a:rPr>
              <a:t>Take home!</a:t>
            </a:r>
            <a:endParaRPr lang="en-US" sz="3600" b="1" dirty="0">
              <a:solidFill>
                <a:srgbClr val="C00000"/>
              </a:solidFill>
              <a:latin typeface="+mj-lt"/>
              <a:ea typeface="+mj-ea"/>
              <a:cs typeface="+mj-cs"/>
            </a:endParaRPr>
          </a:p>
        </p:txBody>
      </p:sp>
    </p:spTree>
    <p:extLst>
      <p:ext uri="{BB962C8B-B14F-4D97-AF65-F5344CB8AC3E}">
        <p14:creationId xmlns:p14="http://schemas.microsoft.com/office/powerpoint/2010/main" val="173293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3016983"/>
            <a:ext cx="2555776"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smtClean="0"/>
              <a:t>All parties agree that EO has the </a:t>
            </a:r>
            <a:r>
              <a:rPr lang="en-US" sz="1600" b="1" i="1" dirty="0" smtClean="0">
                <a:solidFill>
                  <a:srgbClr val="FF0000"/>
                </a:solidFill>
              </a:rPr>
              <a:t>potential</a:t>
            </a:r>
            <a:r>
              <a:rPr lang="en-US" sz="1600" b="1" dirty="0" smtClean="0"/>
              <a:t> to support national reporting and make SDG monitoring </a:t>
            </a:r>
            <a:r>
              <a:rPr lang="en-US" sz="1600" b="1" dirty="0" smtClean="0">
                <a:solidFill>
                  <a:srgbClr val="FF0000"/>
                </a:solidFill>
              </a:rPr>
              <a:t>truly sustainable</a:t>
            </a:r>
            <a:r>
              <a:rPr lang="en-US" sz="1600" b="1" dirty="0" smtClean="0"/>
              <a:t>.</a:t>
            </a:r>
            <a:endParaRPr lang="el-GR" sz="1600" b="1" dirty="0">
              <a:solidFill>
                <a:srgbClr val="174489"/>
              </a:solidFill>
            </a:endParaRPr>
          </a:p>
        </p:txBody>
      </p:sp>
      <p:sp>
        <p:nvSpPr>
          <p:cNvPr id="6" name="Notched Right Arrow 5"/>
          <p:cNvSpPr/>
          <p:nvPr/>
        </p:nvSpPr>
        <p:spPr>
          <a:xfrm>
            <a:off x="3275856" y="3399379"/>
            <a:ext cx="1296144" cy="50405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5076056" y="2728952"/>
            <a:ext cx="3960440" cy="170816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300" b="1" dirty="0" smtClean="0"/>
              <a:t>UN-GGIM (United Nations Committee of Experts on Global Geospatial Information Management (UN-GGIM)) says: “As the implementation of the 2030 Agenda gains momentum, Member States and the global community are now also beginning to understand the </a:t>
            </a:r>
            <a:r>
              <a:rPr lang="en-US" sz="1300" b="1" dirty="0" smtClean="0">
                <a:solidFill>
                  <a:srgbClr val="FF0000"/>
                </a:solidFill>
              </a:rPr>
              <a:t>commensurate prospects for using Earth observations and geospatial information as fundamental inputs for realizing the </a:t>
            </a:r>
            <a:r>
              <a:rPr lang="en-US" sz="1400" b="1" dirty="0" smtClean="0">
                <a:solidFill>
                  <a:srgbClr val="FF0000"/>
                </a:solidFill>
              </a:rPr>
              <a:t>2030 Agenda</a:t>
            </a:r>
            <a:r>
              <a:rPr lang="en-US" sz="1400" b="1" dirty="0" smtClean="0"/>
              <a:t>.” </a:t>
            </a:r>
            <a:endParaRPr lang="el-GR" sz="1400" b="1" dirty="0">
              <a:solidFill>
                <a:srgbClr val="174489"/>
              </a:solidFill>
            </a:endParaRPr>
          </a:p>
        </p:txBody>
      </p:sp>
      <p:sp>
        <p:nvSpPr>
          <p:cNvPr id="8" name="Subtitle 2"/>
          <p:cNvSpPr txBox="1">
            <a:spLocks/>
          </p:cNvSpPr>
          <p:nvPr/>
        </p:nvSpPr>
        <p:spPr>
          <a:xfrm>
            <a:off x="539552" y="1052736"/>
            <a:ext cx="763284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dirty="0" smtClean="0">
                <a:solidFill>
                  <a:srgbClr val="C00000"/>
                </a:solidFill>
                <a:latin typeface="+mj-lt"/>
                <a:ea typeface="+mj-ea"/>
                <a:cs typeface="+mj-cs"/>
              </a:rPr>
              <a:t>Take home!</a:t>
            </a:r>
            <a:endParaRPr lang="en-US" sz="3600" b="1" dirty="0">
              <a:solidFill>
                <a:srgbClr val="C00000"/>
              </a:solidFill>
              <a:latin typeface="+mj-lt"/>
              <a:ea typeface="+mj-ea"/>
              <a:cs typeface="+mj-cs"/>
            </a:endParaRPr>
          </a:p>
        </p:txBody>
      </p:sp>
    </p:spTree>
    <p:extLst>
      <p:ext uri="{BB962C8B-B14F-4D97-AF65-F5344CB8AC3E}">
        <p14:creationId xmlns:p14="http://schemas.microsoft.com/office/powerpoint/2010/main" val="425900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2780928"/>
            <a:ext cx="7776864" cy="193899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smtClean="0"/>
              <a:t>The Global indicator framework adopted by the General Assembly also states that  " Sustainable  Development  Goal  indicators  should  be </a:t>
            </a:r>
            <a:r>
              <a:rPr lang="en-US" sz="2000" dirty="0" smtClean="0">
                <a:solidFill>
                  <a:srgbClr val="FF0000"/>
                </a:solidFill>
              </a:rPr>
              <a:t>disaggregated</a:t>
            </a:r>
            <a:r>
              <a:rPr lang="en-US" sz="2000" dirty="0" smtClean="0"/>
              <a:t>,  where relevant,  by  income,  sex,  age,  race,  ethnicity,  migratory  status,  disability  and </a:t>
            </a:r>
            <a:r>
              <a:rPr lang="en-US" sz="2000" dirty="0" smtClean="0">
                <a:solidFill>
                  <a:srgbClr val="FF0000"/>
                </a:solidFill>
              </a:rPr>
              <a:t>geographic location</a:t>
            </a:r>
            <a:r>
              <a:rPr lang="en-US" sz="2000" dirty="0" smtClean="0"/>
              <a:t>, or other characteristics, in accordance  with the Fundamental Principles of Official Statistics.“</a:t>
            </a:r>
            <a:endParaRPr lang="el-GR" sz="2000" dirty="0"/>
          </a:p>
        </p:txBody>
      </p:sp>
      <p:sp>
        <p:nvSpPr>
          <p:cNvPr id="5" name="Subtitle 2"/>
          <p:cNvSpPr txBox="1">
            <a:spLocks/>
          </p:cNvSpPr>
          <p:nvPr/>
        </p:nvSpPr>
        <p:spPr>
          <a:xfrm>
            <a:off x="539552" y="1052736"/>
            <a:ext cx="763284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dirty="0" smtClean="0">
                <a:solidFill>
                  <a:srgbClr val="C00000"/>
                </a:solidFill>
                <a:latin typeface="+mj-lt"/>
                <a:ea typeface="+mj-ea"/>
                <a:cs typeface="+mj-cs"/>
              </a:rPr>
              <a:t>Take home!</a:t>
            </a:r>
            <a:endParaRPr lang="en-US" sz="3600" b="1" dirty="0">
              <a:solidFill>
                <a:srgbClr val="C00000"/>
              </a:solidFill>
              <a:latin typeface="+mj-lt"/>
              <a:ea typeface="+mj-ea"/>
              <a:cs typeface="+mj-cs"/>
            </a:endParaRPr>
          </a:p>
        </p:txBody>
      </p:sp>
      <p:sp>
        <p:nvSpPr>
          <p:cNvPr id="7" name="TextBox 6"/>
          <p:cNvSpPr txBox="1"/>
          <p:nvPr/>
        </p:nvSpPr>
        <p:spPr>
          <a:xfrm>
            <a:off x="4067944" y="4534088"/>
            <a:ext cx="4179250" cy="1631216"/>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smtClean="0"/>
              <a:t>EO is not only for monitoring but also supporting indirectly the SDGs e.g</a:t>
            </a:r>
            <a:r>
              <a:rPr lang="en-US" sz="2000" dirty="0"/>
              <a:t>. providing geospatial data that can help disaggregate other </a:t>
            </a:r>
            <a:r>
              <a:rPr lang="en-US" sz="2000" dirty="0" smtClean="0"/>
              <a:t>statistics </a:t>
            </a:r>
            <a:r>
              <a:rPr lang="en-US" sz="2000" dirty="0"/>
              <a:t>data </a:t>
            </a:r>
            <a:r>
              <a:rPr lang="en-US" sz="2000" dirty="0" smtClean="0"/>
              <a:t>and make them really SMART</a:t>
            </a:r>
            <a:endParaRPr lang="en-US" sz="2000" dirty="0"/>
          </a:p>
        </p:txBody>
      </p:sp>
    </p:spTree>
    <p:extLst>
      <p:ext uri="{BB962C8B-B14F-4D97-AF65-F5344CB8AC3E}">
        <p14:creationId xmlns:p14="http://schemas.microsoft.com/office/powerpoint/2010/main" val="205042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1800" y="2564904"/>
            <a:ext cx="3347864" cy="1938992"/>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8900000" scaled="1"/>
            <a:tileRect/>
          </a:gradFill>
          <a:ln>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smtClean="0"/>
              <a:t>All parties agree that National Statistical Offices (NSO) and indicators’ Custodian Agencies are </a:t>
            </a:r>
            <a:r>
              <a:rPr lang="en-US" sz="2000" b="1" dirty="0" smtClean="0">
                <a:solidFill>
                  <a:srgbClr val="FF0000"/>
                </a:solidFill>
              </a:rPr>
              <a:t>key players in the actual integration of EO in the SDG </a:t>
            </a:r>
            <a:r>
              <a:rPr lang="en-US" sz="2000" b="1" dirty="0" smtClean="0">
                <a:solidFill>
                  <a:srgbClr val="FF0000"/>
                </a:solidFill>
              </a:rPr>
              <a:t>chain</a:t>
            </a:r>
            <a:endParaRPr lang="el-GR" sz="2000" b="1" dirty="0">
              <a:solidFill>
                <a:srgbClr val="174489"/>
              </a:solidFill>
            </a:endParaRPr>
          </a:p>
        </p:txBody>
      </p:sp>
      <p:sp>
        <p:nvSpPr>
          <p:cNvPr id="4" name="Subtitle 2"/>
          <p:cNvSpPr txBox="1">
            <a:spLocks/>
          </p:cNvSpPr>
          <p:nvPr/>
        </p:nvSpPr>
        <p:spPr>
          <a:xfrm>
            <a:off x="539552" y="1052736"/>
            <a:ext cx="7632848"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b="1" dirty="0" smtClean="0">
                <a:solidFill>
                  <a:srgbClr val="C00000"/>
                </a:solidFill>
                <a:latin typeface="+mj-lt"/>
                <a:ea typeface="+mj-ea"/>
                <a:cs typeface="+mj-cs"/>
              </a:rPr>
              <a:t>Take home!</a:t>
            </a:r>
            <a:endParaRPr lang="en-US" sz="3600" b="1" dirty="0">
              <a:solidFill>
                <a:srgbClr val="C00000"/>
              </a:solidFill>
              <a:latin typeface="+mj-lt"/>
              <a:ea typeface="+mj-ea"/>
              <a:cs typeface="+mj-cs"/>
            </a:endParaRPr>
          </a:p>
        </p:txBody>
      </p:sp>
    </p:spTree>
    <p:extLst>
      <p:ext uri="{BB962C8B-B14F-4D97-AF65-F5344CB8AC3E}">
        <p14:creationId xmlns:p14="http://schemas.microsoft.com/office/powerpoint/2010/main" val="170899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vcit.png"/>
          <p:cNvPicPr>
            <a:picLocks noChangeAspect="1"/>
          </p:cNvPicPr>
          <p:nvPr/>
        </p:nvPicPr>
        <p:blipFill>
          <a:blip r:embed="rId2" cstate="print"/>
          <a:stretch>
            <a:fillRect/>
          </a:stretch>
        </p:blipFill>
        <p:spPr>
          <a:xfrm>
            <a:off x="3189320" y="4971125"/>
            <a:ext cx="2261812" cy="1423045"/>
          </a:xfrm>
          <a:prstGeom prst="rect">
            <a:avLst/>
          </a:prstGeom>
        </p:spPr>
      </p:pic>
      <p:pic>
        <p:nvPicPr>
          <p:cNvPr id="2" name="Picture 1" descr="Capture.JPG"/>
          <p:cNvPicPr>
            <a:picLocks noChangeAspect="1"/>
          </p:cNvPicPr>
          <p:nvPr/>
        </p:nvPicPr>
        <p:blipFill>
          <a:blip r:embed="rId3" cstate="print"/>
          <a:stretch>
            <a:fillRect/>
          </a:stretch>
        </p:blipFill>
        <p:spPr>
          <a:xfrm>
            <a:off x="0" y="1464861"/>
            <a:ext cx="4139952" cy="2390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 2"/>
          <p:cNvGrpSpPr/>
          <p:nvPr/>
        </p:nvGrpSpPr>
        <p:grpSpPr>
          <a:xfrm>
            <a:off x="6696236" y="4320062"/>
            <a:ext cx="2195736" cy="2106610"/>
            <a:chOff x="0" y="4626227"/>
            <a:chExt cx="2051720" cy="1917495"/>
          </a:xfrm>
        </p:grpSpPr>
        <p:pic>
          <p:nvPicPr>
            <p:cNvPr id="4" name="Picture 3" descr="ICT.JPG"/>
            <p:cNvPicPr>
              <a:picLocks noChangeAspect="1"/>
            </p:cNvPicPr>
            <p:nvPr/>
          </p:nvPicPr>
          <p:blipFill>
            <a:blip r:embed="rId4" cstate="print"/>
            <a:stretch>
              <a:fillRect/>
            </a:stretch>
          </p:blipFill>
          <p:spPr>
            <a:xfrm>
              <a:off x="0" y="4626227"/>
              <a:ext cx="2051720" cy="1917495"/>
            </a:xfrm>
            <a:prstGeom prst="rect">
              <a:avLst/>
            </a:prstGeom>
          </p:spPr>
        </p:pic>
        <p:sp>
          <p:nvSpPr>
            <p:cNvPr id="5" name="Rectangle 4"/>
            <p:cNvSpPr/>
            <p:nvPr/>
          </p:nvSpPr>
          <p:spPr>
            <a:xfrm>
              <a:off x="467544" y="5157192"/>
              <a:ext cx="1224136" cy="923330"/>
            </a:xfrm>
            <a:prstGeom prst="rect">
              <a:avLst/>
            </a:prstGeom>
            <a:noFill/>
          </p:spPr>
          <p:txBody>
            <a:bodyPr wrap="square" lIns="91440" tIns="45720" rIns="91440" bIns="45720">
              <a:spAutoFit/>
            </a:bodyPr>
            <a:lstStyle/>
            <a:p>
              <a:pPr algn="ctr"/>
              <a:r>
                <a:rPr lang="en-US"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ICT</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pSp>
      <p:pic>
        <p:nvPicPr>
          <p:cNvPr id="6" name="Picture 5" descr="2206-heavy-plus-sign.png"/>
          <p:cNvPicPr>
            <a:picLocks noChangeAspect="1"/>
          </p:cNvPicPr>
          <p:nvPr/>
        </p:nvPicPr>
        <p:blipFill>
          <a:blip r:embed="rId5" cstate="print"/>
          <a:stretch>
            <a:fillRect/>
          </a:stretch>
        </p:blipFill>
        <p:spPr>
          <a:xfrm>
            <a:off x="5596390" y="5055487"/>
            <a:ext cx="710208" cy="710208"/>
          </a:xfrm>
          <a:prstGeom prst="rect">
            <a:avLst/>
          </a:prstGeom>
        </p:spPr>
      </p:pic>
      <p:sp>
        <p:nvSpPr>
          <p:cNvPr id="7" name="Content Placeholder 6"/>
          <p:cNvSpPr txBox="1">
            <a:spLocks/>
          </p:cNvSpPr>
          <p:nvPr/>
        </p:nvSpPr>
        <p:spPr>
          <a:xfrm>
            <a:off x="4355976" y="1556793"/>
            <a:ext cx="4680520" cy="208823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A smart city is an urban area that uses different types of electronic data collection sensors to supply information which is used to manage assets and resources efficiently.</a:t>
            </a:r>
          </a:p>
          <a:p>
            <a:pPr marL="0" indent="0">
              <a:buNone/>
            </a:pPr>
            <a:r>
              <a:rPr lang="en-US" sz="1600" dirty="0" smtClean="0"/>
              <a:t>The </a:t>
            </a:r>
            <a:r>
              <a:rPr lang="en-US" sz="1600" dirty="0"/>
              <a:t>smart city concept integrates information and communication technology (ICT), and various physical devices connected to the network (the Internet of things or </a:t>
            </a:r>
            <a:r>
              <a:rPr lang="en-US" sz="1600" dirty="0" err="1"/>
              <a:t>IoT</a:t>
            </a:r>
            <a:r>
              <a:rPr lang="en-US" sz="1600" dirty="0"/>
              <a:t>) to optimize the efficiency of city operations and services and connect to citizens</a:t>
            </a:r>
            <a:r>
              <a:rPr lang="en-US" sz="1600" dirty="0" smtClean="0"/>
              <a:t>. </a:t>
            </a:r>
          </a:p>
          <a:p>
            <a:pPr marL="0" indent="0">
              <a:buNone/>
            </a:pPr>
            <a:r>
              <a:rPr lang="en-US" sz="1600" dirty="0"/>
              <a:t>	</a:t>
            </a:r>
            <a:r>
              <a:rPr lang="en-US" sz="1600" dirty="0" smtClean="0"/>
              <a:t>			</a:t>
            </a:r>
            <a:r>
              <a:rPr lang="en-US" sz="1600" i="1" dirty="0" err="1" smtClean="0"/>
              <a:t>wikipedia</a:t>
            </a:r>
            <a:endParaRPr lang="el-GR" sz="1600" i="1" dirty="0"/>
          </a:p>
        </p:txBody>
      </p:sp>
      <p:sp>
        <p:nvSpPr>
          <p:cNvPr id="9" name="3 - Ορθογώνιο"/>
          <p:cNvSpPr>
            <a:spLocks noChangeArrowheads="1"/>
          </p:cNvSpPr>
          <p:nvPr/>
        </p:nvSpPr>
        <p:spPr bwMode="auto">
          <a:xfrm>
            <a:off x="827584" y="692696"/>
            <a:ext cx="7416824" cy="615553"/>
          </a:xfrm>
          <a:prstGeom prst="rect">
            <a:avLst/>
          </a:prstGeom>
          <a:noFill/>
          <a:ln w="9525">
            <a:noFill/>
            <a:miter lim="800000"/>
            <a:headEnd/>
            <a:tailEnd/>
          </a:ln>
        </p:spPr>
        <p:txBody>
          <a:bodyPr wrap="square">
            <a:spAutoFit/>
          </a:bodyPr>
          <a:lstStyle/>
          <a:p>
            <a:pPr algn="ctr" eaLnBrk="1" hangingPunct="1">
              <a:defRPr/>
            </a:pPr>
            <a:r>
              <a:rPr lang="en-US" sz="3400" b="1" dirty="0" smtClean="0">
                <a:solidFill>
                  <a:schemeClr val="tx2"/>
                </a:solidFill>
                <a:latin typeface="+mj-lt"/>
                <a:ea typeface="+mj-ea"/>
                <a:cs typeface="+mj-cs"/>
              </a:rPr>
              <a:t>What is a Smart City?</a:t>
            </a:r>
            <a:endParaRPr lang="el-GR" sz="3400" b="1" i="1" dirty="0">
              <a:solidFill>
                <a:schemeClr val="tx2"/>
              </a:solidFill>
              <a:latin typeface="+mj-lt"/>
              <a:ea typeface="+mj-ea"/>
              <a:cs typeface="+mj-cs"/>
            </a:endParaRPr>
          </a:p>
        </p:txBody>
      </p:sp>
    </p:spTree>
    <p:extLst>
      <p:ext uri="{BB962C8B-B14F-4D97-AF65-F5344CB8AC3E}">
        <p14:creationId xmlns:p14="http://schemas.microsoft.com/office/powerpoint/2010/main" val="271644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6" r="5" b="22442"/>
          <a:stretch/>
        </p:blipFill>
        <p:spPr>
          <a:xfrm>
            <a:off x="1478634" y="1246279"/>
            <a:ext cx="2373286" cy="1678665"/>
          </a:xfrm>
          <a:prstGeom prst="rect">
            <a:avLst/>
          </a:prstGeom>
        </p:spPr>
      </p:pic>
      <p:grpSp>
        <p:nvGrpSpPr>
          <p:cNvPr id="5" name="Group 4"/>
          <p:cNvGrpSpPr>
            <a:grpSpLocks noChangeAspect="1"/>
          </p:cNvGrpSpPr>
          <p:nvPr/>
        </p:nvGrpSpPr>
        <p:grpSpPr>
          <a:xfrm>
            <a:off x="2979442" y="2992712"/>
            <a:ext cx="6201071" cy="3892672"/>
            <a:chOff x="5508672" y="4869160"/>
            <a:chExt cx="3599832" cy="1956486"/>
          </a:xfrm>
        </p:grpSpPr>
        <p:pic>
          <p:nvPicPr>
            <p:cNvPr id="6" name="Picture 2" descr="http://player.slideplayer.com/77/12752343/slides/slide_1.jpg"/>
            <p:cNvPicPr>
              <a:picLocks noChangeAspect="1" noChangeArrowheads="1"/>
            </p:cNvPicPr>
            <p:nvPr/>
          </p:nvPicPr>
          <p:blipFill rotWithShape="1">
            <a:blip r:embed="rId3" cstate="print"/>
            <a:srcRect l="25296" t="37063"/>
            <a:stretch/>
          </p:blipFill>
          <p:spPr bwMode="auto">
            <a:xfrm>
              <a:off x="6012160" y="4869160"/>
              <a:ext cx="3096344" cy="1956486"/>
            </a:xfrm>
            <a:prstGeom prst="rect">
              <a:avLst/>
            </a:prstGeom>
            <a:noFill/>
          </p:spPr>
        </p:pic>
        <p:sp>
          <p:nvSpPr>
            <p:cNvPr id="7" name="Rectangle 6"/>
            <p:cNvSpPr/>
            <p:nvPr/>
          </p:nvSpPr>
          <p:spPr>
            <a:xfrm>
              <a:off x="6012160" y="4869160"/>
              <a:ext cx="1008112" cy="85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5508672" y="6008983"/>
              <a:ext cx="1008112" cy="237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l-GR" dirty="0"/>
            </a:p>
          </p:txBody>
        </p:sp>
      </p:grpSp>
      <p:pic>
        <p:nvPicPr>
          <p:cNvPr id="4" name="Picture 2" descr="Image result for thank you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484784"/>
            <a:ext cx="2009800" cy="1276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46709" t="77319" r="36221" b="-1389"/>
          <a:stretch/>
        </p:blipFill>
        <p:spPr>
          <a:xfrm>
            <a:off x="2248544" y="3573016"/>
            <a:ext cx="504000" cy="648000"/>
          </a:xfrm>
          <a:prstGeom prst="rect">
            <a:avLst/>
          </a:prstGeom>
        </p:spPr>
      </p:pic>
      <p:grpSp>
        <p:nvGrpSpPr>
          <p:cNvPr id="17" name="Group 16"/>
          <p:cNvGrpSpPr/>
          <p:nvPr/>
        </p:nvGrpSpPr>
        <p:grpSpPr>
          <a:xfrm>
            <a:off x="1187624" y="2992712"/>
            <a:ext cx="2859991" cy="2148470"/>
            <a:chOff x="1187624" y="2992712"/>
            <a:chExt cx="2859991" cy="214847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61975" t="77319" r="8755" b="-1389"/>
            <a:stretch/>
          </p:blipFill>
          <p:spPr>
            <a:xfrm>
              <a:off x="1187624" y="2992712"/>
              <a:ext cx="864000" cy="648000"/>
            </a:xfrm>
            <a:prstGeom prst="rect">
              <a:avLst/>
            </a:prstGeom>
          </p:spPr>
        </p:pic>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1433" t="77319" r="53203" b="-1389"/>
            <a:stretch/>
          </p:blipFill>
          <p:spPr>
            <a:xfrm>
              <a:off x="3003615" y="2992712"/>
              <a:ext cx="1044000" cy="648000"/>
            </a:xfrm>
            <a:prstGeom prst="rect">
              <a:avLst/>
            </a:prstGeom>
          </p:spPr>
        </p:pic>
        <p:sp>
          <p:nvSpPr>
            <p:cNvPr id="15" name="TextBox 14"/>
            <p:cNvSpPr txBox="1"/>
            <p:nvPr/>
          </p:nvSpPr>
          <p:spPr>
            <a:xfrm>
              <a:off x="1758545" y="4433296"/>
              <a:ext cx="1527982" cy="707886"/>
            </a:xfrm>
            <a:prstGeom prst="rect">
              <a:avLst/>
            </a:prstGeom>
            <a:noFill/>
          </p:spPr>
          <p:txBody>
            <a:bodyPr wrap="none" rtlCol="0">
              <a:spAutoFit/>
            </a:bodyPr>
            <a:lstStyle/>
            <a:p>
              <a:pPr algn="ctr"/>
              <a:r>
                <a:rPr lang="en-US" sz="2000" dirty="0" smtClean="0">
                  <a:solidFill>
                    <a:schemeClr val="tx1">
                      <a:lumMod val="65000"/>
                      <a:lumOff val="35000"/>
                    </a:schemeClr>
                  </a:solidFill>
                  <a:latin typeface="Arial Narrow" panose="020B0606020202030204" pitchFamily="34" charset="0"/>
                </a:rPr>
                <a:t>Earth</a:t>
              </a:r>
            </a:p>
            <a:p>
              <a:pPr algn="ctr"/>
              <a:r>
                <a:rPr lang="en-US" sz="2000" b="1" dirty="0" smtClean="0">
                  <a:solidFill>
                    <a:schemeClr val="tx1">
                      <a:lumMod val="65000"/>
                      <a:lumOff val="35000"/>
                    </a:schemeClr>
                  </a:solidFill>
                  <a:latin typeface="Arial Narrow" panose="020B0606020202030204" pitchFamily="34" charset="0"/>
                </a:rPr>
                <a:t>Observations</a:t>
              </a:r>
              <a:endParaRPr lang="el-GR" sz="2000" b="1" dirty="0">
                <a:solidFill>
                  <a:schemeClr val="tx1">
                    <a:lumMod val="65000"/>
                    <a:lumOff val="35000"/>
                  </a:schemeClr>
                </a:solidFill>
                <a:latin typeface="Arial Narrow" panose="020B0606020202030204" pitchFamily="34" charset="0"/>
              </a:endParaRPr>
            </a:p>
          </p:txBody>
        </p:sp>
      </p:grpSp>
      <p:sp>
        <p:nvSpPr>
          <p:cNvPr id="16" name="Rectangle 15"/>
          <p:cNvSpPr/>
          <p:nvPr/>
        </p:nvSpPr>
        <p:spPr>
          <a:xfrm>
            <a:off x="0" y="6021288"/>
            <a:ext cx="3882338"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2619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2500"/>
                            </p:stCondLst>
                            <p:childTnLst>
                              <p:par>
                                <p:cTn id="13" presetID="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6-heavy-plus-sign.png"/>
          <p:cNvPicPr>
            <a:picLocks noChangeAspect="1"/>
          </p:cNvPicPr>
          <p:nvPr/>
        </p:nvPicPr>
        <p:blipFill>
          <a:blip r:embed="rId2" cstate="print"/>
          <a:stretch>
            <a:fillRect/>
          </a:stretch>
        </p:blipFill>
        <p:spPr>
          <a:xfrm>
            <a:off x="4139952" y="2142728"/>
            <a:ext cx="710208" cy="710208"/>
          </a:xfrm>
          <a:prstGeom prst="rect">
            <a:avLst/>
          </a:prstGeom>
        </p:spPr>
      </p:pic>
      <p:pic>
        <p:nvPicPr>
          <p:cNvPr id="3" name="Picture 3" descr="C:\Users\User\Desktop\Capture23.JPG"/>
          <p:cNvPicPr>
            <a:picLocks noChangeAspect="1" noChangeArrowheads="1"/>
          </p:cNvPicPr>
          <p:nvPr/>
        </p:nvPicPr>
        <p:blipFill>
          <a:blip r:embed="rId3" cstate="print"/>
          <a:srcRect/>
          <a:stretch>
            <a:fillRect/>
          </a:stretch>
        </p:blipFill>
        <p:spPr bwMode="auto">
          <a:xfrm>
            <a:off x="1414753" y="944355"/>
            <a:ext cx="1717087" cy="2471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Capture.JPG"/>
          <p:cNvPicPr>
            <a:picLocks noChangeAspect="1"/>
          </p:cNvPicPr>
          <p:nvPr/>
        </p:nvPicPr>
        <p:blipFill>
          <a:blip r:embed="rId4" cstate="print"/>
          <a:stretch>
            <a:fillRect/>
          </a:stretch>
        </p:blipFill>
        <p:spPr>
          <a:xfrm>
            <a:off x="5725361" y="1686169"/>
            <a:ext cx="2519047" cy="1454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refocus.jpg"/>
          <p:cNvPicPr>
            <a:picLocks noChangeAspect="1"/>
          </p:cNvPicPr>
          <p:nvPr/>
        </p:nvPicPr>
        <p:blipFill>
          <a:blip r:embed="rId5" cstate="print"/>
          <a:stretch>
            <a:fillRect/>
          </a:stretch>
        </p:blipFill>
        <p:spPr>
          <a:xfrm>
            <a:off x="323528" y="3970201"/>
            <a:ext cx="3390348" cy="1907071"/>
          </a:xfrm>
          <a:prstGeom prst="rect">
            <a:avLst/>
          </a:prstGeom>
        </p:spPr>
      </p:pic>
      <p:sp>
        <p:nvSpPr>
          <p:cNvPr id="6" name="TextBox 5"/>
          <p:cNvSpPr txBox="1"/>
          <p:nvPr/>
        </p:nvSpPr>
        <p:spPr>
          <a:xfrm>
            <a:off x="5076099" y="4185072"/>
            <a:ext cx="3168309" cy="1477328"/>
          </a:xfrm>
          <a:prstGeom prst="rect">
            <a:avLst/>
          </a:prstGeom>
          <a:solidFill>
            <a:schemeClr val="tx1">
              <a:lumMod val="65000"/>
              <a:lumOff val="35000"/>
              <a:alpha val="80000"/>
            </a:schemeClr>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smtClean="0"/>
              <a:t>We </a:t>
            </a:r>
            <a:r>
              <a:rPr lang="en-US" dirty="0"/>
              <a:t>aim at linking these two huge, distinct yet interconnected worlds, </a:t>
            </a:r>
            <a:r>
              <a:rPr lang="en-US" dirty="0" smtClean="0"/>
              <a:t>and </a:t>
            </a:r>
            <a:r>
              <a:rPr lang="en-US" dirty="0"/>
              <a:t>deliver our own interpretation or definition of smart cities</a:t>
            </a:r>
            <a:endParaRPr lang="en-US" i="1" dirty="0" smtClean="0">
              <a:latin typeface="Calibri Light" pitchFamily="34" charset="0"/>
            </a:endParaRPr>
          </a:p>
        </p:txBody>
      </p:sp>
      <p:cxnSp>
        <p:nvCxnSpPr>
          <p:cNvPr id="7" name="Straight Connector 6"/>
          <p:cNvCxnSpPr/>
          <p:nvPr/>
        </p:nvCxnSpPr>
        <p:spPr>
          <a:xfrm>
            <a:off x="0" y="3717032"/>
            <a:ext cx="9144000" cy="0"/>
          </a:xfrm>
          <a:prstGeom prst="line">
            <a:avLst/>
          </a:prstGeom>
          <a:ln>
            <a:solidFill>
              <a:srgbClr val="002060"/>
            </a:solidFill>
          </a:ln>
        </p:spPr>
        <p:style>
          <a:lnRef idx="2">
            <a:schemeClr val="accent4"/>
          </a:lnRef>
          <a:fillRef idx="0">
            <a:schemeClr val="accent4"/>
          </a:fillRef>
          <a:effectRef idx="1">
            <a:schemeClr val="accent4"/>
          </a:effectRef>
          <a:fontRef idx="minor">
            <a:schemeClr val="tx1"/>
          </a:fontRef>
        </p:style>
      </p:cxnSp>
      <p:grpSp>
        <p:nvGrpSpPr>
          <p:cNvPr id="8" name="Group 7"/>
          <p:cNvGrpSpPr/>
          <p:nvPr/>
        </p:nvGrpSpPr>
        <p:grpSpPr>
          <a:xfrm>
            <a:off x="3491879" y="4018345"/>
            <a:ext cx="1584220" cy="1810782"/>
            <a:chOff x="3491879" y="4018345"/>
            <a:chExt cx="1584220" cy="1810782"/>
          </a:xfrm>
        </p:grpSpPr>
        <p:cxnSp>
          <p:nvCxnSpPr>
            <p:cNvPr id="10" name="Straight Connector 9"/>
            <p:cNvCxnSpPr/>
            <p:nvPr/>
          </p:nvCxnSpPr>
          <p:spPr>
            <a:xfrm>
              <a:off x="3491880" y="4018345"/>
              <a:ext cx="1584219" cy="16672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491879" y="5662400"/>
              <a:ext cx="1584220" cy="16672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282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 Ορθογώνιο"/>
          <p:cNvSpPr>
            <a:spLocks noChangeArrowheads="1"/>
          </p:cNvSpPr>
          <p:nvPr/>
        </p:nvSpPr>
        <p:spPr bwMode="auto">
          <a:xfrm>
            <a:off x="827584" y="692696"/>
            <a:ext cx="7416824" cy="615553"/>
          </a:xfrm>
          <a:prstGeom prst="rect">
            <a:avLst/>
          </a:prstGeom>
          <a:noFill/>
          <a:ln w="9525">
            <a:noFill/>
            <a:miter lim="800000"/>
            <a:headEnd/>
            <a:tailEnd/>
          </a:ln>
        </p:spPr>
        <p:txBody>
          <a:bodyPr wrap="square">
            <a:spAutoFit/>
          </a:bodyPr>
          <a:lstStyle/>
          <a:p>
            <a:pPr algn="ctr" eaLnBrk="1" hangingPunct="1">
              <a:defRPr/>
            </a:pPr>
            <a:r>
              <a:rPr lang="en-US" sz="3400" b="1" dirty="0" smtClean="0">
                <a:solidFill>
                  <a:schemeClr val="tx2"/>
                </a:solidFill>
                <a:latin typeface="+mj-lt"/>
                <a:ea typeface="+mj-ea"/>
                <a:cs typeface="+mj-cs"/>
              </a:rPr>
              <a:t>SMURBS project</a:t>
            </a:r>
          </a:p>
        </p:txBody>
      </p:sp>
      <p:grpSp>
        <p:nvGrpSpPr>
          <p:cNvPr id="14" name="Group 13"/>
          <p:cNvGrpSpPr/>
          <p:nvPr/>
        </p:nvGrpSpPr>
        <p:grpSpPr>
          <a:xfrm>
            <a:off x="573240" y="1487943"/>
            <a:ext cx="7925511" cy="1008112"/>
            <a:chOff x="480535" y="4653136"/>
            <a:chExt cx="7925511" cy="1008112"/>
          </a:xfrm>
        </p:grpSpPr>
        <p:pic>
          <p:nvPicPr>
            <p:cNvPr id="9" name="Picture 8" descr="H2020-post.jpg"/>
            <p:cNvPicPr>
              <a:picLocks noChangeAspect="1"/>
            </p:cNvPicPr>
            <p:nvPr/>
          </p:nvPicPr>
          <p:blipFill>
            <a:blip r:embed="rId2" cstate="print"/>
            <a:stretch>
              <a:fillRect/>
            </a:stretch>
          </p:blipFill>
          <p:spPr>
            <a:xfrm>
              <a:off x="480535" y="4653136"/>
              <a:ext cx="2326412" cy="1008112"/>
            </a:xfrm>
            <a:prstGeom prst="rect">
              <a:avLst/>
            </a:prstGeom>
          </p:spPr>
        </p:pic>
        <p:pic>
          <p:nvPicPr>
            <p:cNvPr id="10" name="Picture 1" descr="C:\Users\User\Desktop\κατάλογος.png"/>
            <p:cNvPicPr>
              <a:picLocks noChangeAspect="1" noChangeArrowheads="1"/>
            </p:cNvPicPr>
            <p:nvPr/>
          </p:nvPicPr>
          <p:blipFill>
            <a:blip r:embed="rId3" cstate="print"/>
            <a:srcRect/>
            <a:stretch>
              <a:fillRect/>
            </a:stretch>
          </p:blipFill>
          <p:spPr bwMode="auto">
            <a:xfrm>
              <a:off x="3652968" y="4894961"/>
              <a:ext cx="1964978" cy="766287"/>
            </a:xfrm>
            <a:prstGeom prst="rect">
              <a:avLst/>
            </a:prstGeom>
            <a:noFill/>
          </p:spPr>
        </p:pic>
        <p:pic>
          <p:nvPicPr>
            <p:cNvPr id="11" name="Picture 2" descr="C:\Users\User\Desktop\Copernicus_527.png"/>
            <p:cNvPicPr>
              <a:picLocks noChangeAspect="1" noChangeArrowheads="1"/>
            </p:cNvPicPr>
            <p:nvPr/>
          </p:nvPicPr>
          <p:blipFill>
            <a:blip r:embed="rId4" cstate="print"/>
            <a:srcRect/>
            <a:stretch>
              <a:fillRect/>
            </a:stretch>
          </p:blipFill>
          <p:spPr bwMode="auto">
            <a:xfrm>
              <a:off x="6132746" y="4832573"/>
              <a:ext cx="2273300" cy="828675"/>
            </a:xfrm>
            <a:prstGeom prst="rect">
              <a:avLst/>
            </a:prstGeom>
            <a:noFill/>
          </p:spPr>
        </p:pic>
      </p:grpSp>
      <p:grpSp>
        <p:nvGrpSpPr>
          <p:cNvPr id="13" name="Group 12"/>
          <p:cNvGrpSpPr/>
          <p:nvPr/>
        </p:nvGrpSpPr>
        <p:grpSpPr>
          <a:xfrm>
            <a:off x="623706" y="2996952"/>
            <a:ext cx="8208912" cy="2959879"/>
            <a:chOff x="611560" y="980728"/>
            <a:chExt cx="8208912" cy="2959879"/>
          </a:xfrm>
        </p:grpSpPr>
        <p:pic>
          <p:nvPicPr>
            <p:cNvPr id="2" name="Picture 1" descr="logo_ERAPLANNET.jpg"/>
            <p:cNvPicPr>
              <a:picLocks noChangeAspect="1"/>
            </p:cNvPicPr>
            <p:nvPr/>
          </p:nvPicPr>
          <p:blipFill>
            <a:blip r:embed="rId5"/>
            <a:stretch>
              <a:fillRect/>
            </a:stretch>
          </p:blipFill>
          <p:spPr>
            <a:xfrm>
              <a:off x="611560" y="980728"/>
              <a:ext cx="2064362" cy="2919679"/>
            </a:xfrm>
            <a:prstGeom prst="rect">
              <a:avLst/>
            </a:prstGeom>
          </p:spPr>
        </p:pic>
        <p:pic>
          <p:nvPicPr>
            <p:cNvPr id="3" name="Picture 2" descr="strand1-opt.jpg"/>
            <p:cNvPicPr>
              <a:picLocks noChangeAspect="1"/>
            </p:cNvPicPr>
            <p:nvPr/>
          </p:nvPicPr>
          <p:blipFill>
            <a:blip r:embed="rId6"/>
            <a:stretch>
              <a:fillRect/>
            </a:stretch>
          </p:blipFill>
          <p:spPr>
            <a:xfrm>
              <a:off x="3635896" y="1625566"/>
              <a:ext cx="1645239" cy="1089971"/>
            </a:xfrm>
            <a:prstGeom prst="rect">
              <a:avLst/>
            </a:prstGeom>
          </p:spPr>
        </p:pic>
        <p:sp>
          <p:nvSpPr>
            <p:cNvPr id="4" name="TextBox 3"/>
            <p:cNvSpPr txBox="1"/>
            <p:nvPr/>
          </p:nvSpPr>
          <p:spPr>
            <a:xfrm>
              <a:off x="3133600" y="2924944"/>
              <a:ext cx="2794406" cy="1015663"/>
            </a:xfrm>
            <a:prstGeom prst="rect">
              <a:avLst/>
            </a:prstGeom>
            <a:noFill/>
          </p:spPr>
          <p:txBody>
            <a:bodyPr wrap="square" rtlCol="0">
              <a:spAutoFit/>
            </a:bodyPr>
            <a:lstStyle/>
            <a:p>
              <a:pPr algn="ctr"/>
              <a:r>
                <a:rPr lang="en-US" sz="2000" dirty="0">
                  <a:solidFill>
                    <a:schemeClr val="tx2"/>
                  </a:solidFill>
                  <a:latin typeface="+mj-lt"/>
                  <a:ea typeface="+mj-ea"/>
                  <a:cs typeface="+mj-cs"/>
                </a:rPr>
                <a:t>Strand 1</a:t>
              </a:r>
            </a:p>
            <a:p>
              <a:pPr algn="ctr"/>
              <a:r>
                <a:rPr lang="en-US" sz="2000" dirty="0">
                  <a:solidFill>
                    <a:schemeClr val="tx2"/>
                  </a:solidFill>
                  <a:latin typeface="+mj-lt"/>
                  <a:ea typeface="+mj-ea"/>
                  <a:cs typeface="+mj-cs"/>
                </a:rPr>
                <a:t>“Smart Cities and Resilient Societies”</a:t>
              </a:r>
            </a:p>
          </p:txBody>
        </p:sp>
        <p:pic>
          <p:nvPicPr>
            <p:cNvPr id="5" name="Picture 4" descr="SMURBS_ERAPLANET.jpg"/>
            <p:cNvPicPr>
              <a:picLocks noChangeAspect="1"/>
            </p:cNvPicPr>
            <p:nvPr/>
          </p:nvPicPr>
          <p:blipFill>
            <a:blip r:embed="rId7"/>
            <a:stretch>
              <a:fillRect/>
            </a:stretch>
          </p:blipFill>
          <p:spPr>
            <a:xfrm>
              <a:off x="6765264" y="1700808"/>
              <a:ext cx="2055208" cy="1024859"/>
            </a:xfrm>
            <a:prstGeom prst="rect">
              <a:avLst/>
            </a:prstGeom>
          </p:spPr>
        </p:pic>
        <p:sp>
          <p:nvSpPr>
            <p:cNvPr id="6" name="Notched Right Arrow 5"/>
            <p:cNvSpPr/>
            <p:nvPr/>
          </p:nvSpPr>
          <p:spPr>
            <a:xfrm>
              <a:off x="2195736" y="1928266"/>
              <a:ext cx="978408" cy="484632"/>
            </a:xfrm>
            <a:prstGeom prst="notchedRightArrow">
              <a:avLst/>
            </a:prstGeom>
            <a:solidFill>
              <a:schemeClr val="accent6">
                <a:lumMod val="75000"/>
                <a:alpha val="17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Notched Right Arrow 6"/>
            <p:cNvSpPr/>
            <p:nvPr/>
          </p:nvSpPr>
          <p:spPr>
            <a:xfrm>
              <a:off x="5609816" y="1988840"/>
              <a:ext cx="978408" cy="484632"/>
            </a:xfrm>
            <a:prstGeom prst="notchedRightArrow">
              <a:avLst/>
            </a:prstGeom>
            <a:solidFill>
              <a:schemeClr val="accent6">
                <a:lumMod val="75000"/>
                <a:alpha val="17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cxnSp>
        <p:nvCxnSpPr>
          <p:cNvPr id="15" name="Straight Connector 14"/>
          <p:cNvCxnSpPr/>
          <p:nvPr/>
        </p:nvCxnSpPr>
        <p:spPr>
          <a:xfrm>
            <a:off x="0" y="2996952"/>
            <a:ext cx="9144000" cy="0"/>
          </a:xfrm>
          <a:prstGeom prst="line">
            <a:avLst/>
          </a:prstGeom>
          <a:ln>
            <a:solidFill>
              <a:srgbClr val="002060"/>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402725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683568" y="1628800"/>
            <a:ext cx="8229600" cy="144016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smtClean="0"/>
              <a:t>19 </a:t>
            </a:r>
            <a:r>
              <a:rPr lang="fr-FR" dirty="0" err="1" smtClean="0"/>
              <a:t>partners</a:t>
            </a:r>
            <a:r>
              <a:rPr lang="fr-FR" dirty="0" smtClean="0"/>
              <a:t>, 12 countries</a:t>
            </a:r>
          </a:p>
          <a:p>
            <a:r>
              <a:rPr lang="fr-FR" dirty="0" smtClean="0"/>
              <a:t>2.75 m€, 9.15 m€ total</a:t>
            </a:r>
            <a:endParaRPr lang="fr-FR" dirty="0"/>
          </a:p>
        </p:txBody>
      </p:sp>
      <p:pic>
        <p:nvPicPr>
          <p:cNvPr id="4" name="Picture 2"/>
          <p:cNvPicPr>
            <a:picLocks noChangeAspect="1" noChangeArrowheads="1"/>
          </p:cNvPicPr>
          <p:nvPr/>
        </p:nvPicPr>
        <p:blipFill>
          <a:blip r:embed="rId2" cstate="print"/>
          <a:srcRect/>
          <a:stretch>
            <a:fillRect/>
          </a:stretch>
        </p:blipFill>
        <p:spPr bwMode="auto">
          <a:xfrm>
            <a:off x="971600" y="3212976"/>
            <a:ext cx="7025602" cy="2736304"/>
          </a:xfrm>
          <a:prstGeom prst="rect">
            <a:avLst/>
          </a:prstGeom>
          <a:noFill/>
          <a:ln w="9525">
            <a:noFill/>
            <a:miter lim="800000"/>
            <a:headEnd/>
            <a:tailEnd/>
          </a:ln>
        </p:spPr>
      </p:pic>
      <p:sp>
        <p:nvSpPr>
          <p:cNvPr id="7" name="3 - Ορθογώνιο"/>
          <p:cNvSpPr>
            <a:spLocks noChangeArrowheads="1"/>
          </p:cNvSpPr>
          <p:nvPr/>
        </p:nvSpPr>
        <p:spPr bwMode="auto">
          <a:xfrm>
            <a:off x="827584" y="692696"/>
            <a:ext cx="7416824" cy="615553"/>
          </a:xfrm>
          <a:prstGeom prst="rect">
            <a:avLst/>
          </a:prstGeom>
          <a:noFill/>
          <a:ln w="9525">
            <a:noFill/>
            <a:miter lim="800000"/>
            <a:headEnd/>
            <a:tailEnd/>
          </a:ln>
        </p:spPr>
        <p:txBody>
          <a:bodyPr wrap="square">
            <a:spAutoFit/>
          </a:bodyPr>
          <a:lstStyle/>
          <a:p>
            <a:pPr algn="ctr">
              <a:defRPr/>
            </a:pPr>
            <a:r>
              <a:rPr lang="en-US" sz="3400" b="1" dirty="0">
                <a:solidFill>
                  <a:schemeClr val="tx2"/>
                </a:solidFill>
                <a:latin typeface="+mj-lt"/>
                <a:ea typeface="+mj-ea"/>
                <a:cs typeface="+mj-cs"/>
              </a:rPr>
              <a:t>the fellowship of </a:t>
            </a:r>
            <a:r>
              <a:rPr lang="en-US" sz="3400" b="1" dirty="0" smtClean="0">
                <a:solidFill>
                  <a:schemeClr val="tx2"/>
                </a:solidFill>
                <a:latin typeface="+mj-lt"/>
                <a:ea typeface="+mj-ea"/>
                <a:cs typeface="+mj-cs"/>
              </a:rPr>
              <a:t>SMURBS</a:t>
            </a:r>
          </a:p>
        </p:txBody>
      </p:sp>
    </p:spTree>
    <p:extLst>
      <p:ext uri="{BB962C8B-B14F-4D97-AF65-F5344CB8AC3E}">
        <p14:creationId xmlns:p14="http://schemas.microsoft.com/office/powerpoint/2010/main" val="324642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334614" y="1742160"/>
            <a:ext cx="6280785" cy="308724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pic>
        <p:nvPicPr>
          <p:cNvPr id="3" name="Picture 2" descr="C:\Users\User\Dropbox\SMURBS\3. Proposal\2.Graphs and Charts\LOGOS\logo_Era-Planet_smurbs_send.jpg"/>
          <p:cNvPicPr>
            <a:picLocks noChangeAspect="1" noChangeArrowheads="1"/>
          </p:cNvPicPr>
          <p:nvPr/>
        </p:nvPicPr>
        <p:blipFill>
          <a:blip r:embed="rId2"/>
          <a:srcRect l="85331" t="66053" b="19488"/>
          <a:stretch>
            <a:fillRect/>
          </a:stretch>
        </p:blipFill>
        <p:spPr bwMode="auto">
          <a:xfrm>
            <a:off x="3793969" y="4486121"/>
            <a:ext cx="1232729" cy="1013460"/>
          </a:xfrm>
          <a:prstGeom prst="rect">
            <a:avLst/>
          </a:prstGeom>
          <a:noFill/>
        </p:spPr>
      </p:pic>
      <p:pic>
        <p:nvPicPr>
          <p:cNvPr id="4" name="Picture 2" descr="C:\Users\User\Dropbox\SMURBS\3. Proposal\2.Graphs and Charts\LOGOS\logo_Era-Planet_smurbs_send.jpg"/>
          <p:cNvPicPr>
            <a:picLocks noChangeAspect="1" noChangeArrowheads="1"/>
          </p:cNvPicPr>
          <p:nvPr/>
        </p:nvPicPr>
        <p:blipFill>
          <a:blip r:embed="rId2"/>
          <a:srcRect l="72183" t="66835" r="18432" b="19249"/>
          <a:stretch>
            <a:fillRect/>
          </a:stretch>
        </p:blipFill>
        <p:spPr bwMode="auto">
          <a:xfrm>
            <a:off x="1837534" y="4057111"/>
            <a:ext cx="788670" cy="975360"/>
          </a:xfrm>
          <a:prstGeom prst="rect">
            <a:avLst/>
          </a:prstGeom>
          <a:noFill/>
        </p:spPr>
      </p:pic>
      <p:pic>
        <p:nvPicPr>
          <p:cNvPr id="5" name="Picture 2" descr="C:\Users\User\Dropbox\SMURBS\3. Proposal\2.Graphs and Charts\LOGOS\logo_Era-Planet_smurbs_send.jpg"/>
          <p:cNvPicPr>
            <a:picLocks noChangeAspect="1" noChangeArrowheads="1"/>
          </p:cNvPicPr>
          <p:nvPr/>
        </p:nvPicPr>
        <p:blipFill>
          <a:blip r:embed="rId2"/>
          <a:srcRect l="55408" t="66792" r="34799" b="19857"/>
          <a:stretch>
            <a:fillRect/>
          </a:stretch>
        </p:blipFill>
        <p:spPr bwMode="auto">
          <a:xfrm>
            <a:off x="6438109" y="4096731"/>
            <a:ext cx="822960" cy="935740"/>
          </a:xfrm>
          <a:prstGeom prst="rect">
            <a:avLst/>
          </a:prstGeom>
          <a:noFill/>
        </p:spPr>
      </p:pic>
      <p:pic>
        <p:nvPicPr>
          <p:cNvPr id="6" name="Picture 2" descr="C:\Users\User\Dropbox\SMURBS\3. Proposal\2.Graphs and Charts\LOGOS\logo_Era-Planet_smurbs_send.jpg"/>
          <p:cNvPicPr>
            <a:picLocks noChangeAspect="1" noChangeArrowheads="1"/>
          </p:cNvPicPr>
          <p:nvPr/>
        </p:nvPicPr>
        <p:blipFill>
          <a:blip r:embed="rId2"/>
          <a:srcRect l="86782" t="51506" b="33599"/>
          <a:stretch>
            <a:fillRect/>
          </a:stretch>
        </p:blipFill>
        <p:spPr bwMode="auto">
          <a:xfrm>
            <a:off x="6618034" y="2158204"/>
            <a:ext cx="1110809" cy="1043940"/>
          </a:xfrm>
          <a:prstGeom prst="rect">
            <a:avLst/>
          </a:prstGeom>
          <a:noFill/>
        </p:spPr>
      </p:pic>
      <p:pic>
        <p:nvPicPr>
          <p:cNvPr id="7" name="Picture 2" descr="C:\Users\User\Dropbox\SMURBS\3. Proposal\2.Graphs and Charts\LOGOS\logo_Era-Planet_smurbs_send.jpg"/>
          <p:cNvPicPr>
            <a:picLocks noChangeAspect="1" noChangeArrowheads="1"/>
          </p:cNvPicPr>
          <p:nvPr/>
        </p:nvPicPr>
        <p:blipFill>
          <a:blip r:embed="rId2"/>
          <a:srcRect l="72092" t="51723" r="19203" b="34035"/>
          <a:stretch>
            <a:fillRect/>
          </a:stretch>
        </p:blipFill>
        <p:spPr bwMode="auto">
          <a:xfrm>
            <a:off x="4037809" y="1513554"/>
            <a:ext cx="731520" cy="998220"/>
          </a:xfrm>
          <a:prstGeom prst="rect">
            <a:avLst/>
          </a:prstGeom>
          <a:noFill/>
        </p:spPr>
      </p:pic>
      <p:pic>
        <p:nvPicPr>
          <p:cNvPr id="8" name="Picture 2" descr="C:\Users\User\Dropbox\SMURBS\3. Proposal\2.Graphs and Charts\LOGOS\logo_Era-Planet_smurbs_send.jpg"/>
          <p:cNvPicPr>
            <a:picLocks noChangeAspect="1" noChangeArrowheads="1"/>
          </p:cNvPicPr>
          <p:nvPr/>
        </p:nvPicPr>
        <p:blipFill>
          <a:blip r:embed="rId2"/>
          <a:srcRect l="55317" t="52397" r="33892" b="34034"/>
          <a:stretch>
            <a:fillRect/>
          </a:stretch>
        </p:blipFill>
        <p:spPr bwMode="auto">
          <a:xfrm>
            <a:off x="1325089" y="2251163"/>
            <a:ext cx="906780" cy="950981"/>
          </a:xfrm>
          <a:prstGeom prst="rect">
            <a:avLst/>
          </a:prstGeom>
          <a:noFill/>
        </p:spPr>
      </p:pic>
      <p:pic>
        <p:nvPicPr>
          <p:cNvPr id="9" name="Picture 8" descr="SMURBS_ERAPLANET.jpg"/>
          <p:cNvPicPr>
            <a:picLocks noChangeAspect="1"/>
          </p:cNvPicPr>
          <p:nvPr/>
        </p:nvPicPr>
        <p:blipFill>
          <a:blip r:embed="rId3"/>
          <a:stretch>
            <a:fillRect/>
          </a:stretch>
        </p:blipFill>
        <p:spPr>
          <a:xfrm>
            <a:off x="3203848" y="2780928"/>
            <a:ext cx="2638654" cy="1315803"/>
          </a:xfrm>
          <a:prstGeom prst="rect">
            <a:avLst/>
          </a:prstGeom>
        </p:spPr>
      </p:pic>
      <p:sp>
        <p:nvSpPr>
          <p:cNvPr id="10" name="3 - Ορθογώνιο"/>
          <p:cNvSpPr>
            <a:spLocks noChangeArrowheads="1"/>
          </p:cNvSpPr>
          <p:nvPr/>
        </p:nvSpPr>
        <p:spPr bwMode="auto">
          <a:xfrm>
            <a:off x="827584" y="692696"/>
            <a:ext cx="7416824" cy="615553"/>
          </a:xfrm>
          <a:prstGeom prst="rect">
            <a:avLst/>
          </a:prstGeom>
          <a:noFill/>
          <a:ln w="9525">
            <a:noFill/>
            <a:miter lim="800000"/>
            <a:headEnd/>
            <a:tailEnd/>
          </a:ln>
        </p:spPr>
        <p:txBody>
          <a:bodyPr wrap="square">
            <a:spAutoFit/>
          </a:bodyPr>
          <a:lstStyle/>
          <a:p>
            <a:pPr algn="ctr">
              <a:defRPr/>
            </a:pPr>
            <a:r>
              <a:rPr lang="en-US" sz="3400" b="1" dirty="0" smtClean="0">
                <a:solidFill>
                  <a:schemeClr val="tx2"/>
                </a:solidFill>
                <a:latin typeface="+mj-lt"/>
                <a:ea typeface="+mj-ea"/>
                <a:cs typeface="+mj-cs"/>
              </a:rPr>
              <a:t>Our themes</a:t>
            </a:r>
          </a:p>
        </p:txBody>
      </p:sp>
    </p:spTree>
    <p:extLst>
      <p:ext uri="{BB962C8B-B14F-4D97-AF65-F5344CB8AC3E}">
        <p14:creationId xmlns:p14="http://schemas.microsoft.com/office/powerpoint/2010/main" val="158018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srcRect l="20385" r="24098"/>
          <a:stretch/>
        </p:blipFill>
        <p:spPr>
          <a:xfrm>
            <a:off x="-36511" y="-27384"/>
            <a:ext cx="9217024" cy="1771650"/>
          </a:xfrm>
          <a:prstGeom prst="rect">
            <a:avLst/>
          </a:prstGeom>
        </p:spPr>
      </p:pic>
      <p:sp>
        <p:nvSpPr>
          <p:cNvPr id="2" name="Title 1"/>
          <p:cNvSpPr>
            <a:spLocks noGrp="1"/>
          </p:cNvSpPr>
          <p:nvPr>
            <p:ph type="title"/>
          </p:nvPr>
        </p:nvSpPr>
        <p:spPr/>
        <p:txBody>
          <a:bodyPr/>
          <a:lstStyle/>
          <a:p>
            <a:endParaRPr lang="en-US" dirty="0"/>
          </a:p>
        </p:txBody>
      </p:sp>
      <p:pic>
        <p:nvPicPr>
          <p:cNvPr id="4" name="Picture 4" descr="C:\Users\User\Dropbox\SMURBS\3. Proposal\2.Graphs and Charts\xoni_b.JPG"/>
          <p:cNvPicPr>
            <a:picLocks noChangeAspect="1" noChangeArrowheads="1"/>
          </p:cNvPicPr>
          <p:nvPr/>
        </p:nvPicPr>
        <p:blipFill>
          <a:blip r:embed="rId3" cstate="print"/>
          <a:srcRect/>
          <a:stretch>
            <a:fillRect/>
          </a:stretch>
        </p:blipFill>
        <p:spPr bwMode="auto">
          <a:xfrm>
            <a:off x="4186350" y="1730277"/>
            <a:ext cx="4727616" cy="5083099"/>
          </a:xfrm>
          <a:prstGeom prst="rect">
            <a:avLst/>
          </a:prstGeom>
          <a:noFill/>
        </p:spPr>
      </p:pic>
      <p:sp>
        <p:nvSpPr>
          <p:cNvPr id="5" name="TextBox 4"/>
          <p:cNvSpPr txBox="1"/>
          <p:nvPr/>
        </p:nvSpPr>
        <p:spPr>
          <a:xfrm>
            <a:off x="72008" y="1772816"/>
            <a:ext cx="3923928" cy="1815882"/>
          </a:xfrm>
          <a:prstGeom prst="rect">
            <a:avLst/>
          </a:prstGeom>
          <a:noFill/>
        </p:spPr>
        <p:txBody>
          <a:bodyPr wrap="square" rtlCol="0">
            <a:spAutoFit/>
          </a:bodyPr>
          <a:lstStyle/>
          <a:p>
            <a:pPr>
              <a:buFont typeface="Arial" pitchFamily="34" charset="0"/>
              <a:buChar char="•"/>
            </a:pPr>
            <a:r>
              <a:rPr lang="en-US" sz="1600" dirty="0" smtClean="0">
                <a:solidFill>
                  <a:srgbClr val="174489"/>
                </a:solidFill>
              </a:rPr>
              <a:t> develop synergies between EO platforms</a:t>
            </a:r>
          </a:p>
          <a:p>
            <a:pPr>
              <a:buFont typeface="Arial" pitchFamily="34" charset="0"/>
              <a:buChar char="•"/>
            </a:pPr>
            <a:r>
              <a:rPr lang="en-US" sz="1600" dirty="0" smtClean="0">
                <a:solidFill>
                  <a:srgbClr val="174489"/>
                </a:solidFill>
              </a:rPr>
              <a:t> converge under the “smart city” banner</a:t>
            </a:r>
          </a:p>
          <a:p>
            <a:pPr>
              <a:buFont typeface="Arial" pitchFamily="34" charset="0"/>
              <a:buChar char="•"/>
            </a:pPr>
            <a:r>
              <a:rPr lang="en-US" sz="1600" dirty="0" smtClean="0">
                <a:solidFill>
                  <a:srgbClr val="174489"/>
                </a:solidFill>
              </a:rPr>
              <a:t> take user needs on board</a:t>
            </a:r>
          </a:p>
          <a:p>
            <a:pPr>
              <a:buFont typeface="Arial" pitchFamily="34" charset="0"/>
              <a:buChar char="•"/>
            </a:pPr>
            <a:r>
              <a:rPr lang="en-US" sz="1600" dirty="0" smtClean="0">
                <a:solidFill>
                  <a:srgbClr val="174489"/>
                </a:solidFill>
              </a:rPr>
              <a:t> tailor solutions to the thematic areas </a:t>
            </a:r>
          </a:p>
          <a:p>
            <a:pPr>
              <a:buFont typeface="Arial" pitchFamily="34" charset="0"/>
              <a:buChar char="•"/>
            </a:pPr>
            <a:r>
              <a:rPr lang="en-US" sz="1600" dirty="0" smtClean="0">
                <a:solidFill>
                  <a:srgbClr val="174489"/>
                </a:solidFill>
              </a:rPr>
              <a:t> deliver a portfolio of smart urban solutions</a:t>
            </a:r>
          </a:p>
          <a:p>
            <a:pPr>
              <a:buFont typeface="Arial" pitchFamily="34" charset="0"/>
              <a:buChar char="•"/>
            </a:pPr>
            <a:r>
              <a:rPr lang="en-US" sz="1600" dirty="0" smtClean="0">
                <a:solidFill>
                  <a:srgbClr val="174489"/>
                </a:solidFill>
              </a:rPr>
              <a:t> test and showcase in pilots</a:t>
            </a:r>
          </a:p>
          <a:p>
            <a:pPr>
              <a:buFont typeface="Arial" pitchFamily="34" charset="0"/>
              <a:buChar char="•"/>
            </a:pPr>
            <a:r>
              <a:rPr lang="en-US" sz="1600" dirty="0" smtClean="0">
                <a:solidFill>
                  <a:srgbClr val="174489"/>
                </a:solidFill>
              </a:rPr>
              <a:t> let the followers amplify the impact</a:t>
            </a:r>
            <a:endParaRPr lang="el-GR" sz="1600" dirty="0">
              <a:solidFill>
                <a:srgbClr val="174489"/>
              </a:solidFill>
            </a:endParaRPr>
          </a:p>
        </p:txBody>
      </p:sp>
      <p:sp>
        <p:nvSpPr>
          <p:cNvPr id="6" name="Title 1"/>
          <p:cNvSpPr txBox="1">
            <a:spLocks/>
          </p:cNvSpPr>
          <p:nvPr/>
        </p:nvSpPr>
        <p:spPr>
          <a:xfrm>
            <a:off x="2520280" y="404664"/>
            <a:ext cx="4644008" cy="940966"/>
          </a:xfrm>
          <a:prstGeom prst="rect">
            <a:avLst/>
          </a:prstGeom>
          <a:solidFill>
            <a:schemeClr val="bg1">
              <a:lumMod val="50000"/>
              <a:alpha val="98000"/>
            </a:schemeClr>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smtClean="0">
                <a:ln>
                  <a:noFill/>
                </a:ln>
                <a:solidFill>
                  <a:schemeClr val="bg1"/>
                </a:solidFill>
                <a:effectLst/>
                <a:uLnTx/>
                <a:uFillTx/>
                <a:latin typeface="+mj-lt"/>
                <a:ea typeface="+mj-ea"/>
                <a:cs typeface="+mj-cs"/>
              </a:rPr>
              <a:t>the concept</a:t>
            </a:r>
            <a:endParaRPr kumimoji="0" lang="el-GR" sz="7200" b="0" i="0" u="none" strike="noStrike" kern="1200" cap="none" spc="0" normalizeH="0" baseline="0" noProof="0" dirty="0">
              <a:ln>
                <a:noFill/>
              </a:ln>
              <a:solidFill>
                <a:schemeClr val="bg1"/>
              </a:solidFill>
              <a:effectLst/>
              <a:uLnTx/>
              <a:uFillTx/>
              <a:latin typeface="+mj-lt"/>
              <a:ea typeface="+mj-ea"/>
              <a:cs typeface="+mj-cs"/>
            </a:endParaRPr>
          </a:p>
        </p:txBody>
      </p:sp>
      <p:sp>
        <p:nvSpPr>
          <p:cNvPr id="7" name="TextBox 6"/>
          <p:cNvSpPr txBox="1"/>
          <p:nvPr/>
        </p:nvSpPr>
        <p:spPr>
          <a:xfrm rot="5400000">
            <a:off x="7607079" y="2863679"/>
            <a:ext cx="2952328" cy="338554"/>
          </a:xfrm>
          <a:prstGeom prst="rect">
            <a:avLst/>
          </a:prstGeom>
          <a:noFill/>
        </p:spPr>
        <p:txBody>
          <a:bodyPr wrap="square" rtlCol="0">
            <a:spAutoFit/>
          </a:bodyPr>
          <a:lstStyle/>
          <a:p>
            <a:pPr algn="ctr"/>
            <a:r>
              <a:rPr lang="en-US" sz="1600" dirty="0" smtClean="0">
                <a:solidFill>
                  <a:srgbClr val="C00000"/>
                </a:solidFill>
              </a:rPr>
              <a:t>More info at: </a:t>
            </a:r>
            <a:r>
              <a:rPr lang="en-US" sz="1600" dirty="0" smtClean="0">
                <a:hlinkClick r:id="rId4"/>
              </a:rPr>
              <a:t>http</a:t>
            </a:r>
            <a:r>
              <a:rPr lang="en-US" sz="1600" dirty="0">
                <a:hlinkClick r:id="rId4"/>
              </a:rPr>
              <a:t>://</a:t>
            </a:r>
            <a:r>
              <a:rPr lang="en-US" sz="1600" dirty="0" smtClean="0">
                <a:hlinkClick r:id="rId4"/>
              </a:rPr>
              <a:t>smurbs.eu/</a:t>
            </a:r>
            <a:r>
              <a:rPr lang="en-US" sz="1600" dirty="0" smtClean="0"/>
              <a:t> </a:t>
            </a:r>
            <a:endParaRPr lang="en-US" sz="1600" dirty="0"/>
          </a:p>
        </p:txBody>
      </p:sp>
      <p:pic>
        <p:nvPicPr>
          <p:cNvPr id="10" name="Grafik 2"/>
          <p:cNvPicPr/>
          <p:nvPr/>
        </p:nvPicPr>
        <p:blipFill rotWithShape="1">
          <a:blip r:embed="rId5" cstate="print">
            <a:extLst>
              <a:ext uri="{28A0092B-C50C-407E-A947-70E740481C1C}">
                <a14:useLocalDpi xmlns:a14="http://schemas.microsoft.com/office/drawing/2010/main" val="0"/>
              </a:ext>
            </a:extLst>
          </a:blip>
          <a:srcRect l="21439" r="21439"/>
          <a:stretch/>
        </p:blipFill>
        <p:spPr>
          <a:xfrm rot="261432">
            <a:off x="1069547" y="3102152"/>
            <a:ext cx="4737636" cy="3680589"/>
          </a:xfrm>
          <a:prstGeom prst="rect">
            <a:avLst/>
          </a:prstGeom>
          <a:ln w="38100">
            <a:solidFill>
              <a:schemeClr val="accent1">
                <a:shade val="50000"/>
              </a:schemeClr>
            </a:solidFill>
          </a:ln>
        </p:spPr>
      </p:pic>
      <p:sp>
        <p:nvSpPr>
          <p:cNvPr id="11" name="Right Arrow 10"/>
          <p:cNvSpPr/>
          <p:nvPr/>
        </p:nvSpPr>
        <p:spPr>
          <a:xfrm rot="5160605">
            <a:off x="956949" y="1821774"/>
            <a:ext cx="1656185" cy="3211059"/>
          </a:xfrm>
          <a:prstGeom prst="rightArrow">
            <a:avLst>
              <a:gd name="adj1" fmla="val 68041"/>
              <a:gd name="adj2" fmla="val 35588"/>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Up to now: </a:t>
            </a:r>
          </a:p>
          <a:p>
            <a:pPr algn="ctr"/>
            <a:r>
              <a:rPr lang="en-US" dirty="0" smtClean="0"/>
              <a:t>129 stakeholders</a:t>
            </a:r>
          </a:p>
          <a:p>
            <a:pPr algn="ctr"/>
            <a:r>
              <a:rPr lang="en-US" dirty="0" smtClean="0"/>
              <a:t>from 32 cities, </a:t>
            </a:r>
          </a:p>
          <a:p>
            <a:pPr algn="ctr"/>
            <a:r>
              <a:rPr lang="en-US" dirty="0" smtClean="0"/>
              <a:t>18 countries</a:t>
            </a:r>
            <a:endParaRPr lang="en-US" dirty="0"/>
          </a:p>
        </p:txBody>
      </p:sp>
    </p:spTree>
    <p:extLst>
      <p:ext uri="{BB962C8B-B14F-4D97-AF65-F5344CB8AC3E}">
        <p14:creationId xmlns:p14="http://schemas.microsoft.com/office/powerpoint/2010/main" val="42568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
                                            <p:txEl>
                                              <p:pRg st="2" end="2"/>
                                            </p:txEl>
                                          </p:spTgt>
                                        </p:tgtEl>
                                        <p:attrNameLst>
                                          <p:attrName>style.color</p:attrName>
                                        </p:attrNameLst>
                                      </p:cBhvr>
                                      <p:to>
                                        <a:schemeClr val="accent2"/>
                                      </p:to>
                                    </p:animClr>
                                  </p:childTnLst>
                                </p:cTn>
                              </p:par>
                              <p:par>
                                <p:cTn id="7" presetID="22" presetClass="entr" presetSubtype="1"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up)">
                                      <p:cBhvr>
                                        <p:cTn id="9" dur="500"/>
                                        <p:tgtEl>
                                          <p:spTgt spid="10"/>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srcRect l="20385" r="24098"/>
          <a:stretch/>
        </p:blipFill>
        <p:spPr>
          <a:xfrm>
            <a:off x="-36511" y="-27384"/>
            <a:ext cx="9217024" cy="1771650"/>
          </a:xfrm>
          <a:prstGeom prst="rect">
            <a:avLst/>
          </a:prstGeom>
        </p:spPr>
      </p:pic>
      <p:sp>
        <p:nvSpPr>
          <p:cNvPr id="2" name="Title 1"/>
          <p:cNvSpPr>
            <a:spLocks noGrp="1"/>
          </p:cNvSpPr>
          <p:nvPr>
            <p:ph type="title"/>
          </p:nvPr>
        </p:nvSpPr>
        <p:spPr/>
        <p:txBody>
          <a:bodyPr/>
          <a:lstStyle/>
          <a:p>
            <a:endParaRPr lang="en-US" dirty="0"/>
          </a:p>
        </p:txBody>
      </p:sp>
      <p:sp>
        <p:nvSpPr>
          <p:cNvPr id="6" name="Title 1"/>
          <p:cNvSpPr txBox="1">
            <a:spLocks/>
          </p:cNvSpPr>
          <p:nvPr/>
        </p:nvSpPr>
        <p:spPr>
          <a:xfrm>
            <a:off x="2267744" y="404664"/>
            <a:ext cx="5076056" cy="940966"/>
          </a:xfrm>
          <a:prstGeom prst="rect">
            <a:avLst/>
          </a:prstGeom>
          <a:solidFill>
            <a:schemeClr val="bg1">
              <a:lumMod val="50000"/>
              <a:alpha val="98000"/>
            </a:schemeClr>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smtClean="0">
                <a:ln>
                  <a:noFill/>
                </a:ln>
                <a:solidFill>
                  <a:schemeClr val="bg1"/>
                </a:solidFill>
                <a:effectLst/>
                <a:uLnTx/>
                <a:uFillTx/>
                <a:latin typeface="+mj-lt"/>
                <a:ea typeface="+mj-ea"/>
                <a:cs typeface="+mj-cs"/>
              </a:rPr>
              <a:t>the network</a:t>
            </a:r>
            <a:endParaRPr kumimoji="0" lang="el-GR" sz="7200" b="0" i="0" u="none" strike="noStrike" kern="1200" cap="none" spc="0" normalizeH="0" baseline="0" noProof="0" dirty="0">
              <a:ln>
                <a:noFill/>
              </a:ln>
              <a:solidFill>
                <a:schemeClr val="bg1"/>
              </a:solidFill>
              <a:effectLst/>
              <a:uLnTx/>
              <a:uFillTx/>
              <a:latin typeface="+mj-lt"/>
              <a:ea typeface="+mj-ea"/>
              <a:cs typeface="+mj-cs"/>
            </a:endParaRPr>
          </a:p>
        </p:txBody>
      </p:sp>
      <p:sp>
        <p:nvSpPr>
          <p:cNvPr id="13" name="TextBox 12"/>
          <p:cNvSpPr txBox="1"/>
          <p:nvPr/>
        </p:nvSpPr>
        <p:spPr>
          <a:xfrm>
            <a:off x="288032" y="1916832"/>
            <a:ext cx="3419872" cy="2123658"/>
          </a:xfrm>
          <a:prstGeom prst="rect">
            <a:avLst/>
          </a:prstGeom>
          <a:noFill/>
        </p:spPr>
        <p:txBody>
          <a:bodyPr wrap="square" rtlCol="0">
            <a:spAutoFit/>
          </a:bodyPr>
          <a:lstStyle/>
          <a:p>
            <a:pPr algn="just"/>
            <a:r>
              <a:rPr lang="en-US" sz="1600" dirty="0" smtClean="0">
                <a:solidFill>
                  <a:srgbClr val="174489"/>
                </a:solidFill>
              </a:rPr>
              <a:t> </a:t>
            </a:r>
            <a:r>
              <a:rPr lang="en-US" sz="2000" b="1" dirty="0">
                <a:solidFill>
                  <a:srgbClr val="C00000"/>
                </a:solidFill>
              </a:rPr>
              <a:t>P</a:t>
            </a:r>
            <a:r>
              <a:rPr lang="en-US" sz="2000" b="1" dirty="0" smtClean="0">
                <a:solidFill>
                  <a:srgbClr val="C00000"/>
                </a:solidFill>
              </a:rPr>
              <a:t>artnership:</a:t>
            </a:r>
          </a:p>
          <a:p>
            <a:pPr algn="just">
              <a:buFont typeface="Arial" pitchFamily="34" charset="0"/>
              <a:buChar char="•"/>
            </a:pPr>
            <a:r>
              <a:rPr lang="en-US" sz="1600" dirty="0" smtClean="0">
                <a:solidFill>
                  <a:srgbClr val="174489"/>
                </a:solidFill>
              </a:rPr>
              <a:t> </a:t>
            </a:r>
            <a:r>
              <a:rPr lang="en-US" sz="1600" dirty="0">
                <a:solidFill>
                  <a:schemeClr val="accent1">
                    <a:lumMod val="75000"/>
                  </a:schemeClr>
                </a:solidFill>
              </a:rPr>
              <a:t>The </a:t>
            </a:r>
            <a:r>
              <a:rPr lang="en-US" sz="1600" b="1" dirty="0">
                <a:solidFill>
                  <a:schemeClr val="accent1">
                    <a:lumMod val="75000"/>
                  </a:schemeClr>
                </a:solidFill>
              </a:rPr>
              <a:t>SMURBS consortium</a:t>
            </a:r>
            <a:r>
              <a:rPr lang="en-US" sz="1600" dirty="0">
                <a:solidFill>
                  <a:schemeClr val="accent1">
                    <a:lumMod val="75000"/>
                  </a:schemeClr>
                </a:solidFill>
              </a:rPr>
              <a:t> consists of </a:t>
            </a:r>
            <a:r>
              <a:rPr lang="en-US" sz="1600" b="1" dirty="0">
                <a:solidFill>
                  <a:schemeClr val="accent1">
                    <a:lumMod val="75000"/>
                  </a:schemeClr>
                </a:solidFill>
              </a:rPr>
              <a:t>19</a:t>
            </a:r>
            <a:r>
              <a:rPr lang="en-US" sz="1600" dirty="0">
                <a:solidFill>
                  <a:schemeClr val="accent1">
                    <a:lumMod val="75000"/>
                  </a:schemeClr>
                </a:solidFill>
              </a:rPr>
              <a:t> </a:t>
            </a:r>
            <a:r>
              <a:rPr lang="en-US" sz="1600" b="1" dirty="0">
                <a:solidFill>
                  <a:schemeClr val="accent1">
                    <a:lumMod val="75000"/>
                  </a:schemeClr>
                </a:solidFill>
              </a:rPr>
              <a:t>ERA‐PLANET partners</a:t>
            </a:r>
            <a:r>
              <a:rPr lang="en-US" sz="1600" dirty="0">
                <a:solidFill>
                  <a:schemeClr val="accent1">
                    <a:lumMod val="75000"/>
                  </a:schemeClr>
                </a:solidFill>
              </a:rPr>
              <a:t> from </a:t>
            </a:r>
            <a:r>
              <a:rPr lang="en-US" sz="1600" b="1" dirty="0">
                <a:solidFill>
                  <a:schemeClr val="accent1">
                    <a:lumMod val="75000"/>
                  </a:schemeClr>
                </a:solidFill>
              </a:rPr>
              <a:t>12 European countries</a:t>
            </a:r>
            <a:r>
              <a:rPr lang="en-US" sz="1600" dirty="0">
                <a:solidFill>
                  <a:schemeClr val="accent1">
                    <a:lumMod val="75000"/>
                  </a:schemeClr>
                </a:solidFill>
              </a:rPr>
              <a:t>, including research institutes, space agencies and universities, EO experts of different disciplines and scientific background, in several thematic areas. </a:t>
            </a:r>
            <a:endParaRPr lang="en-US" sz="1600" dirty="0" smtClean="0">
              <a:solidFill>
                <a:schemeClr val="accent1">
                  <a:lumMod val="75000"/>
                </a:schemeClr>
              </a:solidFill>
            </a:endParaRPr>
          </a:p>
        </p:txBody>
      </p:sp>
      <p:sp>
        <p:nvSpPr>
          <p:cNvPr id="14" name="TextBox 13"/>
          <p:cNvSpPr txBox="1"/>
          <p:nvPr/>
        </p:nvSpPr>
        <p:spPr>
          <a:xfrm>
            <a:off x="288032" y="4077652"/>
            <a:ext cx="3382399" cy="2369880"/>
          </a:xfrm>
          <a:prstGeom prst="rect">
            <a:avLst/>
          </a:prstGeom>
          <a:noFill/>
        </p:spPr>
        <p:txBody>
          <a:bodyPr wrap="square" rtlCol="0">
            <a:spAutoFit/>
          </a:bodyPr>
          <a:lstStyle/>
          <a:p>
            <a:pPr algn="just"/>
            <a:r>
              <a:rPr lang="en-US" sz="1600" b="1" dirty="0">
                <a:solidFill>
                  <a:srgbClr val="C00000"/>
                </a:solidFill>
              </a:rPr>
              <a:t> </a:t>
            </a:r>
            <a:r>
              <a:rPr lang="en-US" sz="2000" b="1" dirty="0">
                <a:solidFill>
                  <a:srgbClr val="C00000"/>
                </a:solidFill>
              </a:rPr>
              <a:t>Smart-city network:</a:t>
            </a:r>
          </a:p>
          <a:p>
            <a:pPr algn="just">
              <a:buFont typeface="Arial" pitchFamily="34" charset="0"/>
              <a:buChar char="•"/>
            </a:pPr>
            <a:r>
              <a:rPr lang="en-US" sz="1600" dirty="0" smtClean="0">
                <a:solidFill>
                  <a:srgbClr val="174489"/>
                </a:solidFill>
              </a:rPr>
              <a:t> </a:t>
            </a:r>
            <a:r>
              <a:rPr lang="en-US" sz="1600" dirty="0">
                <a:solidFill>
                  <a:schemeClr val="accent1">
                    <a:lumMod val="75000"/>
                  </a:schemeClr>
                </a:solidFill>
              </a:rPr>
              <a:t>A group of </a:t>
            </a:r>
            <a:r>
              <a:rPr lang="en-US" sz="1600" b="1" dirty="0" smtClean="0">
                <a:solidFill>
                  <a:schemeClr val="accent1">
                    <a:lumMod val="75000"/>
                  </a:schemeClr>
                </a:solidFill>
              </a:rPr>
              <a:t>23 cities (3 overseas) </a:t>
            </a:r>
            <a:r>
              <a:rPr lang="en-US" sz="1600" dirty="0" smtClean="0">
                <a:solidFill>
                  <a:schemeClr val="accent1">
                    <a:lumMod val="75000"/>
                  </a:schemeClr>
                </a:solidFill>
              </a:rPr>
              <a:t>of </a:t>
            </a:r>
            <a:r>
              <a:rPr lang="en-US" sz="1600" dirty="0">
                <a:solidFill>
                  <a:schemeClr val="accent1">
                    <a:lumMod val="75000"/>
                  </a:schemeClr>
                </a:solidFill>
              </a:rPr>
              <a:t>varying sizes, geographies, environmental pressures and levels of progress in terms of ‘smartness’ are selected with a multi-criteria </a:t>
            </a:r>
            <a:r>
              <a:rPr lang="en-US" sz="1600" dirty="0" smtClean="0">
                <a:solidFill>
                  <a:schemeClr val="accent1">
                    <a:lumMod val="75000"/>
                  </a:schemeClr>
                </a:solidFill>
              </a:rPr>
              <a:t>analysis, to employ solutions </a:t>
            </a:r>
            <a:r>
              <a:rPr lang="en-US" sz="1600" dirty="0">
                <a:solidFill>
                  <a:schemeClr val="accent1">
                    <a:lumMod val="75000"/>
                  </a:schemeClr>
                </a:solidFill>
              </a:rPr>
              <a:t>from the </a:t>
            </a:r>
            <a:r>
              <a:rPr lang="en-US" sz="1600" b="1" dirty="0">
                <a:solidFill>
                  <a:schemeClr val="accent1">
                    <a:lumMod val="75000"/>
                  </a:schemeClr>
                </a:solidFill>
              </a:rPr>
              <a:t>portfolio</a:t>
            </a:r>
            <a:r>
              <a:rPr lang="en-US" sz="1600" dirty="0">
                <a:solidFill>
                  <a:schemeClr val="accent1">
                    <a:lumMod val="75000"/>
                  </a:schemeClr>
                </a:solidFill>
              </a:rPr>
              <a:t> </a:t>
            </a:r>
            <a:r>
              <a:rPr lang="en-US" sz="1600" dirty="0" smtClean="0">
                <a:solidFill>
                  <a:schemeClr val="accent1">
                    <a:lumMod val="75000"/>
                  </a:schemeClr>
                </a:solidFill>
              </a:rPr>
              <a:t>and help </a:t>
            </a:r>
            <a:r>
              <a:rPr lang="en-US" sz="1600" dirty="0">
                <a:solidFill>
                  <a:schemeClr val="accent1">
                    <a:lumMod val="75000"/>
                  </a:schemeClr>
                </a:solidFill>
              </a:rPr>
              <a:t>establish the urban component of GEOSS in Europe.</a:t>
            </a:r>
            <a:r>
              <a:rPr lang="en-US" sz="1600" dirty="0" smtClean="0">
                <a:solidFill>
                  <a:schemeClr val="accent1">
                    <a:lumMod val="75000"/>
                  </a:schemeClr>
                </a:solidFill>
              </a:rPr>
              <a:t> </a:t>
            </a:r>
            <a:endParaRPr lang="el-GR" sz="1600" dirty="0">
              <a:solidFill>
                <a:schemeClr val="accent1">
                  <a:lumMod val="75000"/>
                </a:schemeClr>
              </a:solidFill>
            </a:endParaRPr>
          </a:p>
        </p:txBody>
      </p:sp>
      <p:sp>
        <p:nvSpPr>
          <p:cNvPr id="15" name="TextBox 14"/>
          <p:cNvSpPr txBox="1"/>
          <p:nvPr/>
        </p:nvSpPr>
        <p:spPr>
          <a:xfrm rot="5400000">
            <a:off x="7463063" y="2935687"/>
            <a:ext cx="2952328" cy="338554"/>
          </a:xfrm>
          <a:prstGeom prst="rect">
            <a:avLst/>
          </a:prstGeom>
          <a:noFill/>
        </p:spPr>
        <p:txBody>
          <a:bodyPr wrap="square" rtlCol="0">
            <a:spAutoFit/>
          </a:bodyPr>
          <a:lstStyle/>
          <a:p>
            <a:pPr algn="ctr"/>
            <a:r>
              <a:rPr lang="en-US" sz="1600" dirty="0" smtClean="0">
                <a:solidFill>
                  <a:srgbClr val="C00000"/>
                </a:solidFill>
              </a:rPr>
              <a:t>More info at: </a:t>
            </a:r>
            <a:r>
              <a:rPr lang="en-US" sz="1600" dirty="0" smtClean="0">
                <a:hlinkClick r:id="rId3"/>
              </a:rPr>
              <a:t>http</a:t>
            </a:r>
            <a:r>
              <a:rPr lang="en-US" sz="1600" dirty="0">
                <a:hlinkClick r:id="rId3"/>
              </a:rPr>
              <a:t>://</a:t>
            </a:r>
            <a:r>
              <a:rPr lang="en-US" sz="1600" dirty="0" smtClean="0">
                <a:hlinkClick r:id="rId3"/>
              </a:rPr>
              <a:t>smurbs.eu/</a:t>
            </a:r>
            <a:r>
              <a:rPr lang="en-US" sz="1600" dirty="0" smtClean="0"/>
              <a:t> </a:t>
            </a:r>
            <a:endParaRPr lang="en-US" sz="1600" dirty="0"/>
          </a:p>
        </p:txBody>
      </p:sp>
      <p:pic>
        <p:nvPicPr>
          <p:cNvPr id="3" name="Picture 2"/>
          <p:cNvPicPr>
            <a:picLocks noChangeAspect="1"/>
          </p:cNvPicPr>
          <p:nvPr/>
        </p:nvPicPr>
        <p:blipFill>
          <a:blip r:embed="rId4" cstate="print"/>
          <a:stretch>
            <a:fillRect/>
          </a:stretch>
        </p:blipFill>
        <p:spPr>
          <a:xfrm>
            <a:off x="3799935" y="1874094"/>
            <a:ext cx="4901231" cy="4147194"/>
          </a:xfrm>
          <a:prstGeom prst="rect">
            <a:avLst/>
          </a:prstGeom>
        </p:spPr>
      </p:pic>
    </p:spTree>
    <p:extLst>
      <p:ext uri="{BB962C8B-B14F-4D97-AF65-F5344CB8AC3E}">
        <p14:creationId xmlns:p14="http://schemas.microsoft.com/office/powerpoint/2010/main" val="4181354328"/>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2443</TotalTime>
  <Words>1427</Words>
  <Application>Microsoft Office PowerPoint</Application>
  <PresentationFormat>On-screen Show (4:3)</PresentationFormat>
  <Paragraphs>133</Paragraphs>
  <Slides>30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MS PGothic</vt:lpstr>
      <vt:lpstr>MS PGothic</vt:lpstr>
      <vt:lpstr>Arial</vt:lpstr>
      <vt:lpstr>Arial Narrow</vt:lpstr>
      <vt:lpstr>Calibri</vt:lpstr>
      <vt:lpstr>Calibri Light</vt:lpstr>
      <vt:lpstr>Georgia</vt:lpstr>
      <vt:lpstr>Times New Roman</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IERSD</dc:creator>
  <cp:lastModifiedBy>Evangelos</cp:lastModifiedBy>
  <cp:revision>138</cp:revision>
  <dcterms:created xsi:type="dcterms:W3CDTF">2018-06-11T08:47:14Z</dcterms:created>
  <dcterms:modified xsi:type="dcterms:W3CDTF">2018-10-05T22:12:49Z</dcterms:modified>
</cp:coreProperties>
</file>